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7"/>
  </p:notesMasterIdLst>
  <p:sldIdLst>
    <p:sldId id="263" r:id="rId2"/>
    <p:sldId id="322" r:id="rId3"/>
    <p:sldId id="280" r:id="rId4"/>
    <p:sldId id="262" r:id="rId5"/>
    <p:sldId id="265" r:id="rId6"/>
    <p:sldId id="278" r:id="rId7"/>
    <p:sldId id="266" r:id="rId8"/>
    <p:sldId id="267" r:id="rId9"/>
    <p:sldId id="268" r:id="rId10"/>
    <p:sldId id="271" r:id="rId11"/>
    <p:sldId id="272" r:id="rId12"/>
    <p:sldId id="270" r:id="rId13"/>
    <p:sldId id="269" r:id="rId14"/>
    <p:sldId id="274" r:id="rId15"/>
    <p:sldId id="275" r:id="rId16"/>
    <p:sldId id="273" r:id="rId17"/>
    <p:sldId id="276" r:id="rId18"/>
    <p:sldId id="277" r:id="rId19"/>
    <p:sldId id="281" r:id="rId20"/>
    <p:sldId id="304" r:id="rId21"/>
    <p:sldId id="349" r:id="rId22"/>
    <p:sldId id="264" r:id="rId23"/>
    <p:sldId id="282" r:id="rId24"/>
    <p:sldId id="307" r:id="rId25"/>
    <p:sldId id="259" r:id="rId26"/>
    <p:sldId id="308" r:id="rId27"/>
    <p:sldId id="310" r:id="rId28"/>
    <p:sldId id="309" r:id="rId29"/>
    <p:sldId id="311" r:id="rId30"/>
    <p:sldId id="312" r:id="rId31"/>
    <p:sldId id="313" r:id="rId32"/>
    <p:sldId id="314" r:id="rId33"/>
    <p:sldId id="315" r:id="rId34"/>
    <p:sldId id="316" r:id="rId35"/>
    <p:sldId id="317" r:id="rId36"/>
    <p:sldId id="318" r:id="rId37"/>
    <p:sldId id="319" r:id="rId38"/>
    <p:sldId id="320" r:id="rId39"/>
    <p:sldId id="321" r:id="rId40"/>
    <p:sldId id="323" r:id="rId41"/>
    <p:sldId id="325" r:id="rId42"/>
    <p:sldId id="326" r:id="rId43"/>
    <p:sldId id="293" r:id="rId44"/>
    <p:sldId id="294" r:id="rId45"/>
    <p:sldId id="332" r:id="rId46"/>
    <p:sldId id="333" r:id="rId47"/>
    <p:sldId id="331" r:id="rId48"/>
    <p:sldId id="350" r:id="rId49"/>
    <p:sldId id="283" r:id="rId50"/>
    <p:sldId id="284" r:id="rId51"/>
    <p:sldId id="292" r:id="rId52"/>
    <p:sldId id="340" r:id="rId53"/>
    <p:sldId id="342" r:id="rId54"/>
    <p:sldId id="343" r:id="rId55"/>
    <p:sldId id="345" r:id="rId56"/>
    <p:sldId id="334" r:id="rId57"/>
    <p:sldId id="335" r:id="rId58"/>
    <p:sldId id="341" r:id="rId59"/>
    <p:sldId id="336" r:id="rId60"/>
    <p:sldId id="351" r:id="rId61"/>
    <p:sldId id="285" r:id="rId62"/>
    <p:sldId id="286" r:id="rId63"/>
    <p:sldId id="346" r:id="rId64"/>
    <p:sldId id="339" r:id="rId65"/>
    <p:sldId id="295" r:id="rId66"/>
    <p:sldId id="298" r:id="rId67"/>
    <p:sldId id="300" r:id="rId68"/>
    <p:sldId id="301" r:id="rId69"/>
    <p:sldId id="302" r:id="rId70"/>
    <p:sldId id="296" r:id="rId71"/>
    <p:sldId id="297" r:id="rId72"/>
    <p:sldId id="305" r:id="rId73"/>
    <p:sldId id="347" r:id="rId74"/>
    <p:sldId id="337" r:id="rId75"/>
    <p:sldId id="306" r:id="rId76"/>
    <p:sldId id="352" r:id="rId77"/>
    <p:sldId id="287" r:id="rId78"/>
    <p:sldId id="290" r:id="rId79"/>
    <p:sldId id="348" r:id="rId80"/>
    <p:sldId id="327" r:id="rId81"/>
    <p:sldId id="328" r:id="rId82"/>
    <p:sldId id="329" r:id="rId83"/>
    <p:sldId id="299" r:id="rId84"/>
    <p:sldId id="330" r:id="rId85"/>
    <p:sldId id="291" r:id="rId86"/>
  </p:sldIdLst>
  <p:sldSz cx="9144000" cy="5143500" type="screen16x9"/>
  <p:notesSz cx="6858000" cy="9144000"/>
  <p:embeddedFontLst>
    <p:embeddedFont>
      <p:font typeface="Calibri" panose="020F0502020204030204" pitchFamily="34" charset="0"/>
      <p:regular r:id="rId88"/>
      <p:bold r:id="rId89"/>
      <p:italic r:id="rId90"/>
      <p:boldItalic r:id="rId91"/>
    </p:embeddedFont>
    <p:embeddedFont>
      <p:font typeface="Montserrat" pitchFamily="2" charset="77"/>
      <p:regular r:id="rId92"/>
      <p:bold r:id="rId93"/>
      <p:italic r:id="rId94"/>
      <p:boldItalic r:id="rId95"/>
    </p:embeddedFont>
    <p:embeddedFont>
      <p:font typeface="Roboto Mono" pitchFamily="49"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9586F8-FE74-4143-BF8F-F9FE856454C2}">
          <p14:sldIdLst>
            <p14:sldId id="263"/>
            <p14:sldId id="322"/>
          </p14:sldIdLst>
        </p14:section>
        <p14:section name="Chapter 1" id="{244B457A-80E3-E94B-BBAE-D6ADA51EF264}">
          <p14:sldIdLst>
            <p14:sldId id="280"/>
            <p14:sldId id="262"/>
            <p14:sldId id="265"/>
            <p14:sldId id="278"/>
            <p14:sldId id="266"/>
            <p14:sldId id="267"/>
            <p14:sldId id="268"/>
            <p14:sldId id="271"/>
            <p14:sldId id="272"/>
            <p14:sldId id="270"/>
            <p14:sldId id="269"/>
            <p14:sldId id="274"/>
            <p14:sldId id="275"/>
            <p14:sldId id="273"/>
            <p14:sldId id="276"/>
            <p14:sldId id="277"/>
            <p14:sldId id="281"/>
            <p14:sldId id="304"/>
            <p14:sldId id="349"/>
            <p14:sldId id="264"/>
          </p14:sldIdLst>
        </p14:section>
        <p14:section name="Chapter 2" id="{E97DDF63-1697-884F-BB00-723281DCDEBF}">
          <p14:sldIdLst>
            <p14:sldId id="282"/>
            <p14:sldId id="307"/>
            <p14:sldId id="259"/>
            <p14:sldId id="308"/>
            <p14:sldId id="310"/>
            <p14:sldId id="309"/>
            <p14:sldId id="311"/>
            <p14:sldId id="312"/>
            <p14:sldId id="313"/>
            <p14:sldId id="314"/>
            <p14:sldId id="315"/>
            <p14:sldId id="316"/>
            <p14:sldId id="317"/>
            <p14:sldId id="318"/>
            <p14:sldId id="319"/>
            <p14:sldId id="320"/>
            <p14:sldId id="321"/>
            <p14:sldId id="323"/>
            <p14:sldId id="325"/>
            <p14:sldId id="326"/>
            <p14:sldId id="293"/>
            <p14:sldId id="294"/>
            <p14:sldId id="332"/>
            <p14:sldId id="333"/>
            <p14:sldId id="331"/>
            <p14:sldId id="350"/>
            <p14:sldId id="283"/>
          </p14:sldIdLst>
        </p14:section>
        <p14:section name="Chapter 3" id="{52689198-E475-6B44-9A56-D9592AFB836A}">
          <p14:sldIdLst>
            <p14:sldId id="284"/>
            <p14:sldId id="292"/>
            <p14:sldId id="340"/>
            <p14:sldId id="342"/>
            <p14:sldId id="343"/>
            <p14:sldId id="345"/>
            <p14:sldId id="334"/>
            <p14:sldId id="335"/>
            <p14:sldId id="341"/>
            <p14:sldId id="336"/>
            <p14:sldId id="351"/>
            <p14:sldId id="285"/>
          </p14:sldIdLst>
        </p14:section>
        <p14:section name="Chapter 4" id="{34C94E90-130D-764F-A21B-DB99A673A762}">
          <p14:sldIdLst>
            <p14:sldId id="286"/>
            <p14:sldId id="346"/>
            <p14:sldId id="339"/>
            <p14:sldId id="295"/>
            <p14:sldId id="298"/>
            <p14:sldId id="300"/>
            <p14:sldId id="301"/>
            <p14:sldId id="302"/>
            <p14:sldId id="296"/>
            <p14:sldId id="297"/>
            <p14:sldId id="305"/>
            <p14:sldId id="347"/>
            <p14:sldId id="337"/>
            <p14:sldId id="306"/>
            <p14:sldId id="352"/>
            <p14:sldId id="287"/>
          </p14:sldIdLst>
        </p14:section>
        <p14:section name="Chapter 5" id="{B6459EA9-C213-5345-81CD-AC96C0C2163D}">
          <p14:sldIdLst>
            <p14:sldId id="290"/>
            <p14:sldId id="348"/>
            <p14:sldId id="327"/>
            <p14:sldId id="328"/>
            <p14:sldId id="329"/>
            <p14:sldId id="299"/>
            <p14:sldId id="330"/>
            <p14:sldId id="291"/>
          </p14:sldIdLst>
        </p14:section>
      </p14:sectionLst>
    </p:ext>
    <p:ext uri="{EFAFB233-063F-42B5-8137-9DF3F51BA10A}">
      <p15:sldGuideLst xmlns:p15="http://schemas.microsoft.com/office/powerpoint/2012/main">
        <p15:guide id="1" orient="horz" pos="1643" userDrawn="1">
          <p15:clr>
            <a:srgbClr val="A4A3A4"/>
          </p15:clr>
        </p15:guide>
        <p15:guide id="2" pos="5556" userDrawn="1">
          <p15:clr>
            <a:srgbClr val="A4A3A4"/>
          </p15:clr>
        </p15:guide>
        <p15:guide id="3"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92"/>
    <p:restoredTop sz="73289"/>
  </p:normalViewPr>
  <p:slideViewPr>
    <p:cSldViewPr snapToGrid="0">
      <p:cViewPr>
        <p:scale>
          <a:sx n="140" d="100"/>
          <a:sy n="140" d="100"/>
        </p:scale>
        <p:origin x="832" y="312"/>
      </p:cViewPr>
      <p:guideLst>
        <p:guide orient="horz" pos="1643"/>
        <p:guide pos="5556"/>
        <p:guide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23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258233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Scratches are great to work with, but copy results to your private space after your job is done</a:t>
            </a:r>
          </a:p>
        </p:txBody>
      </p:sp>
    </p:spTree>
    <p:extLst>
      <p:ext uri="{BB962C8B-B14F-4D97-AF65-F5344CB8AC3E}">
        <p14:creationId xmlns:p14="http://schemas.microsoft.com/office/powerpoint/2010/main" val="2043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3508598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80836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126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708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0129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816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39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85fcc3b8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b85fcc3b8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0500" lvl="0" indent="0" algn="l" rtl="0">
              <a:lnSpc>
                <a:spcPct val="100000"/>
              </a:lnSpc>
              <a:spcBef>
                <a:spcPts val="0"/>
              </a:spcBef>
              <a:spcAft>
                <a:spcPts val="0"/>
              </a:spcAft>
              <a:buClr>
                <a:schemeClr val="dk1"/>
              </a:buClr>
              <a:buSzPts val="10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38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172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157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3315969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Understand the dataset and the problem we will solve. Use a toy example to create a prototype of your analysis on a small subset of the data. This allows you to iterate quickly and learn how to work with the dataset. The size should be so small that you can comfortably work locally on your own machine, but large enough to "encounter most difficulties" (e.g. matching names) and to identify performance problems.</a:t>
            </a:r>
            <a:endParaRPr lang="en-US" dirty="0"/>
          </a:p>
        </p:txBody>
      </p:sp>
    </p:spTree>
    <p:extLst>
      <p:ext uri="{BB962C8B-B14F-4D97-AF65-F5344CB8AC3E}">
        <p14:creationId xmlns:p14="http://schemas.microsoft.com/office/powerpoint/2010/main" val="410435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3221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5583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81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370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158200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84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535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541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868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247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021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962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995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1200"/>
              </a:spcAft>
              <a:buNone/>
            </a:pPr>
            <a:r>
              <a:rPr lang="en-US" sz="1100" b="0" i="0" u="none" strike="noStrike" dirty="0">
                <a:solidFill>
                  <a:srgbClr val="000000"/>
                </a:solidFill>
                <a:effectLst/>
                <a:latin typeface="Arial" panose="020B0604020202020204" pitchFamily="34" charset="0"/>
              </a:rPr>
              <a:t>Programming for a High-Performance Computing (HPC) environment can be quite different from doing so on a local machine. When designing and executing data analyses in these two contexts, you might consider the following factors:</a:t>
            </a:r>
          </a:p>
          <a:p>
            <a:pPr rtl="0">
              <a:spcBef>
                <a:spcPts val="0"/>
              </a:spcBef>
              <a:spcAft>
                <a:spcPts val="1200"/>
              </a:spcAft>
            </a:pPr>
            <a:endParaRPr lang="en-US" dirty="0">
              <a:effectLst/>
            </a:endParaRPr>
          </a:p>
          <a:p>
            <a:pPr rtl="0" fontAlgn="base">
              <a:spcBef>
                <a:spcPts val="120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Parallelism:</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Typically limited to the number of cores on your machine, which is generally low (e.g., 4, 8, 16 cores). You might use libraries like </a:t>
            </a:r>
            <a:r>
              <a:rPr lang="en-US" sz="1100" b="0" i="0" u="none" strike="noStrike" dirty="0">
                <a:solidFill>
                  <a:srgbClr val="188038"/>
                </a:solidFill>
                <a:effectLst/>
                <a:latin typeface="Roboto Mono" panose="020F0502020204030204" pitchFamily="34" charset="0"/>
              </a:rPr>
              <a:t>multiprocessing</a:t>
            </a:r>
            <a:r>
              <a:rPr lang="en-US" sz="1100" b="0" i="0" u="none" strike="noStrike" dirty="0">
                <a:solidFill>
                  <a:srgbClr val="000000"/>
                </a:solidFill>
                <a:effectLst/>
                <a:latin typeface="Arial" panose="020B0604020202020204" pitchFamily="34" charset="0"/>
              </a:rPr>
              <a:t> for parallel processing.</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clusters typically have a much larger number of cores, and may even span multiple nodes. You'd probably use MPI (Message Passing Interface) libraries like </a:t>
            </a:r>
            <a:r>
              <a:rPr lang="en-US" sz="1100" b="0" i="0" u="none" strike="noStrike" dirty="0">
                <a:solidFill>
                  <a:srgbClr val="188038"/>
                </a:solidFill>
                <a:effectLst/>
                <a:latin typeface="Roboto Mono" panose="020F0502020204030204" pitchFamily="34" charset="0"/>
              </a:rPr>
              <a:t>mpi4py</a:t>
            </a:r>
            <a:r>
              <a:rPr lang="en-US" sz="1100" b="0" i="0" u="none" strike="noStrike" dirty="0">
                <a:solidFill>
                  <a:srgbClr val="000000"/>
                </a:solidFill>
                <a:effectLst/>
                <a:latin typeface="Arial" panose="020B0604020202020204" pitchFamily="34" charset="0"/>
              </a:rPr>
              <a:t> or distributed computing libraries/frameworks like </a:t>
            </a:r>
            <a:r>
              <a:rPr lang="en-US" sz="1100" b="0" i="0" u="none" strike="noStrike" dirty="0" err="1">
                <a:solidFill>
                  <a:srgbClr val="000000"/>
                </a:solidFill>
                <a:effectLst/>
                <a:latin typeface="Arial" panose="020B0604020202020204" pitchFamily="34" charset="0"/>
              </a:rPr>
              <a:t>Dask</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Memory: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You're constrained by the RAM on your machine, which can be a limiting factor for large datasets.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Distributed memory across nodes means you can handle much larger datasets, but you also need to manage data distribution and communication.</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Storage: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generally access data from local drives or connected network drives.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environments usually have shared filesystems like </a:t>
            </a:r>
            <a:r>
              <a:rPr lang="en-US" sz="1100" b="0" i="0" u="none" strike="noStrike" dirty="0" err="1">
                <a:solidFill>
                  <a:srgbClr val="000000"/>
                </a:solidFill>
                <a:effectLst/>
                <a:latin typeface="Arial" panose="020B0604020202020204" pitchFamily="34" charset="0"/>
              </a:rPr>
              <a:t>Lustre</a:t>
            </a:r>
            <a:r>
              <a:rPr lang="en-US" sz="1100" b="0" i="0" u="none" strike="noStrike" dirty="0">
                <a:solidFill>
                  <a:srgbClr val="000000"/>
                </a:solidFill>
                <a:effectLst/>
                <a:latin typeface="Arial" panose="020B0604020202020204" pitchFamily="34" charset="0"/>
              </a:rPr>
              <a:t> or GPFS. I/O operations can be a bottleneck, so you might need to optimize data reading/writing or consider using local scratch space on the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Environment and Dependencies: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You can generally install libraries and tools as needed.</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HPC systems may have strict software modules and may not allow you to install packages at will. You may need to work with administrators or use virtual environments/containers like Singularity.</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Batch Systems: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execution of scripts.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Most HPCs use batch systems like SLURM, PBS, or Torque. You have to submit jobs to a queue, and there's often a need to specify resources (CPU, memory, time).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Data Transfer:</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Data is usually locally available or downloaded from the web.</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transfer data to/from the HPC system using tools like </a:t>
            </a:r>
            <a:r>
              <a:rPr lang="en-US" sz="1100" b="0" i="0" u="none" strike="noStrike" dirty="0" err="1">
                <a:solidFill>
                  <a:srgbClr val="188038"/>
                </a:solidFill>
                <a:effectLst/>
                <a:latin typeface="Roboto Mono" panose="020F0502020204030204" pitchFamily="34" charset="0"/>
              </a:rPr>
              <a:t>scp</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188038"/>
                </a:solidFill>
                <a:effectLst/>
                <a:latin typeface="Roboto Mono" panose="020F0502020204030204" pitchFamily="34" charset="0"/>
              </a:rPr>
              <a:t>rsync</a:t>
            </a:r>
            <a:r>
              <a:rPr lang="en-US" sz="1100" b="0" i="0" u="none" strike="noStrike" dirty="0">
                <a:solidFill>
                  <a:srgbClr val="000000"/>
                </a:solidFill>
                <a:effectLst/>
                <a:latin typeface="Arial" panose="020B0604020202020204" pitchFamily="34" charset="0"/>
              </a:rPr>
              <a:t>, or </a:t>
            </a:r>
            <a:r>
              <a:rPr lang="en-US" sz="1100" b="0" i="0" u="none" strike="noStrike" dirty="0">
                <a:solidFill>
                  <a:srgbClr val="188038"/>
                </a:solidFill>
                <a:effectLst/>
                <a:latin typeface="Roboto Mono" panose="020F0502020204030204" pitchFamily="34" charset="0"/>
              </a:rPr>
              <a:t>Globus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endParaRPr lang="en-US" sz="1100" b="1"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Error Handling and Debugging: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Direct feedback, easy debugging with tools like </a:t>
            </a:r>
            <a:r>
              <a:rPr lang="en-US" sz="1100" b="0" i="0" u="none" strike="noStrike" dirty="0" err="1">
                <a:solidFill>
                  <a:srgbClr val="188038"/>
                </a:solidFill>
                <a:effectLst/>
                <a:latin typeface="Roboto Mono" panose="020F0502020204030204" pitchFamily="34" charset="0"/>
              </a:rPr>
              <a:t>pdb</a:t>
            </a:r>
            <a:r>
              <a:rPr lang="en-US" sz="1100" b="0" i="0" u="none" strike="noStrike" dirty="0">
                <a:solidFill>
                  <a:srgbClr val="000000"/>
                </a:solidFill>
                <a:effectLst/>
                <a:latin typeface="Arial" panose="020B0604020202020204" pitchFamily="34" charset="0"/>
              </a:rPr>
              <a:t>.</a:t>
            </a:r>
            <a:endParaRPr lang="en-US" sz="1100" b="1"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Debugging can be more challenging. Direct feedback is limited. It's crucial to have good logging and perhaps use remote debugging tools or debugging profiles available on the cluster.</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General performance optimizations.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might need to consider node-level optimizations, inter-node communication, optimizing for specific architectures, or using GPU nodes if available.</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Networking:</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If your analysis requires communication between nodes, you need to be aware of the network topology and costs associated with data transfer between nodes.</a:t>
            </a:r>
          </a:p>
          <a:p>
            <a:pPr marL="742950" lvl="1" indent="-2857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Code Scalability:</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Local Machine: Code is often written for single-node, multi-core scalability.</a:t>
            </a:r>
          </a:p>
          <a:p>
            <a:pPr marL="742950" lvl="1" indent="-285750" rtl="0" fontAlgn="base">
              <a:spcBef>
                <a:spcPts val="0"/>
              </a:spcBef>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HPC: You should think about multi-node, multi-core scalability. It's not just about running faster; it's about scaling to much larger data sizes or problem complexity.</a:t>
            </a:r>
          </a:p>
        </p:txBody>
      </p:sp>
    </p:spTree>
    <p:extLst>
      <p:ext uri="{BB962C8B-B14F-4D97-AF65-F5344CB8AC3E}">
        <p14:creationId xmlns:p14="http://schemas.microsoft.com/office/powerpoint/2010/main" val="2432837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Optimize your local code. What's slow in your toy example won't scale well using the entire dataset. When working with large datasets, making efficient use of resources is very important. On a regular computer, this means writing </a:t>
            </a:r>
            <a:r>
              <a:rPr lang="en-US" sz="1800" b="1" i="0" u="none" strike="noStrike" dirty="0">
                <a:solidFill>
                  <a:srgbClr val="000000"/>
                </a:solidFill>
                <a:effectLst/>
                <a:latin typeface="Arial" panose="020B0604020202020204" pitchFamily="34" charset="0"/>
              </a:rPr>
              <a:t>efficient code</a:t>
            </a:r>
            <a:r>
              <a:rPr lang="en-US" sz="1800" b="0" i="0" u="none" strike="noStrike" dirty="0">
                <a:solidFill>
                  <a:srgbClr val="000000"/>
                </a:solidFill>
                <a:effectLst/>
                <a:latin typeface="Arial" panose="020B0604020202020204" pitchFamily="34" charset="0"/>
              </a:rPr>
              <a:t>, using </a:t>
            </a:r>
            <a:r>
              <a:rPr lang="en-US" sz="1800" b="1" i="0" u="none" strike="noStrike" dirty="0">
                <a:solidFill>
                  <a:srgbClr val="000000"/>
                </a:solidFill>
                <a:effectLst/>
                <a:latin typeface="Arial" panose="020B0604020202020204" pitchFamily="34" charset="0"/>
              </a:rPr>
              <a:t>memory and storage efficiently</a:t>
            </a:r>
            <a:r>
              <a:rPr lang="en-US" sz="1800" b="0" i="0" u="none" strike="noStrike" dirty="0">
                <a:solidFill>
                  <a:srgbClr val="000000"/>
                </a:solidFill>
                <a:effectLst/>
                <a:latin typeface="Arial" panose="020B0604020202020204" pitchFamily="34" charset="0"/>
              </a:rPr>
              <a:t>, and leveraging </a:t>
            </a:r>
            <a:r>
              <a:rPr lang="en-US" sz="1800" b="1" i="0" u="none" strike="noStrike" dirty="0">
                <a:solidFill>
                  <a:srgbClr val="000000"/>
                </a:solidFill>
                <a:effectLst/>
                <a:latin typeface="Arial" panose="020B0604020202020204" pitchFamily="34" charset="0"/>
              </a:rPr>
              <a:t>all CPU cores</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Rule of thumb: I/O is slow. Think about how often files need to be loaded into memory. Can you reuse them? Ideally, each file is loaded only once, then processed and an interim result is stored and the file never has to be touched again (exception: huge files that can't be loaded into memory).</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Parallelization: Think about which part of the script is very compute intense and requires a long time to run? Can this part be parallelized? Doesn't have to be the entire script, but often there are some sections that are particularly resource intense.</a:t>
            </a:r>
          </a:p>
          <a:p>
            <a:endParaRPr lang="en-US" dirty="0"/>
          </a:p>
        </p:txBody>
      </p:sp>
    </p:spTree>
    <p:extLst>
      <p:ext uri="{BB962C8B-B14F-4D97-AF65-F5344CB8AC3E}">
        <p14:creationId xmlns:p14="http://schemas.microsoft.com/office/powerpoint/2010/main" val="3122776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Dynamic programming is a strategy for efficiently solving problems that exhibit the property of overlapping subproblems, by breaking them down into smaller, more manageable pieces. It involves solving the smallest and simplest subproblems first, storing their solutions, and then using these stored solutions to construct solutions for larger subproblems, thereby avoiding redundant calculations.</a:t>
            </a:r>
          </a:p>
          <a:p>
            <a:pPr marL="158750" indent="0">
              <a:buNone/>
            </a:pPr>
            <a:endParaRPr lang="en-US" dirty="0"/>
          </a:p>
          <a:p>
            <a:pPr marL="158750" indent="0">
              <a:buNone/>
            </a:pPr>
            <a:r>
              <a:rPr lang="en-US" dirty="0"/>
              <a:t>In this example, the naive recursive approach has exponential time complexity, while the dynamic programming approaches have linear time complexity, showcasing how adopting a different programming paradigm (dynamic programming) can significantly optimize the performance of Python code.</a:t>
            </a:r>
          </a:p>
          <a:p>
            <a:pPr marL="158750" indent="0">
              <a:buNone/>
            </a:pPr>
            <a:endParaRPr lang="en-US" dirty="0"/>
          </a:p>
          <a:p>
            <a:pPr marL="158750" indent="0">
              <a:buNone/>
            </a:pPr>
            <a:r>
              <a:rPr lang="en-US" dirty="0"/>
              <a:t>The naive recursive implementation of the Fibonacci sequence does, in fact, have exponential time complexity, not quadratic. The reason is that each call to fib(n) results in two further calls: fib(n-1) and fib(n-2), forming a binary recursion tree. This leads to a time complexity of O(2n)</a:t>
            </a:r>
            <a:r>
              <a:rPr lang="en-US" dirty="0">
                <a:effectLst/>
              </a:rPr>
              <a:t>O</a:t>
            </a:r>
            <a:r>
              <a:rPr lang="en-US" dirty="0"/>
              <a:t>(2</a:t>
            </a:r>
            <a:r>
              <a:rPr lang="en-US" dirty="0">
                <a:effectLst/>
              </a:rPr>
              <a:t>n</a:t>
            </a:r>
            <a:r>
              <a:rPr lang="en-US" dirty="0"/>
              <a:t>), which is exponential.</a:t>
            </a:r>
          </a:p>
          <a:p>
            <a:pPr marL="158750" indent="0">
              <a:buNone/>
            </a:pPr>
            <a:endParaRPr lang="en-US" dirty="0"/>
          </a:p>
          <a:p>
            <a:pPr marL="158750" indent="0">
              <a:buNone/>
            </a:pPr>
            <a:r>
              <a:rPr lang="en-US" dirty="0"/>
              <a:t>The </a:t>
            </a:r>
            <a:r>
              <a:rPr lang="en-US" dirty="0" err="1"/>
              <a:t>memoization</a:t>
            </a:r>
            <a:r>
              <a:rPr lang="en-US" dirty="0"/>
              <a:t> approach, also known as "top-down dynamic programming," has a linear time complexity, O(n)</a:t>
            </a:r>
            <a:r>
              <a:rPr lang="en-US" dirty="0">
                <a:effectLst/>
              </a:rPr>
              <a:t>O</a:t>
            </a:r>
            <a:r>
              <a:rPr lang="en-US" dirty="0"/>
              <a:t>(n), for calculating Fibonacci numbers. In this approach, each Fibonacci number is calculated only once, and the results are stored in a table (usually implemented as an array or a dictionary) for future reference.</a:t>
            </a:r>
          </a:p>
          <a:p>
            <a:pPr marL="158750" indent="0">
              <a:buNone/>
            </a:pPr>
            <a:endParaRPr lang="en-US" dirty="0"/>
          </a:p>
          <a:p>
            <a:pPr marL="158750" indent="0">
              <a:buNone/>
            </a:pPr>
            <a:r>
              <a:rPr lang="en-US" dirty="0"/>
              <a:t>https://</a:t>
            </a:r>
            <a:r>
              <a:rPr lang="en-US" dirty="0" err="1"/>
              <a:t>en.wikipedia.org</a:t>
            </a:r>
            <a:r>
              <a:rPr lang="en-US" dirty="0"/>
              <a:t>/wiki/</a:t>
            </a:r>
            <a:r>
              <a:rPr lang="en-US" dirty="0" err="1"/>
              <a:t>Fibonacci_sequence</a:t>
            </a:r>
            <a:endParaRPr lang="en-US" dirty="0"/>
          </a:p>
        </p:txBody>
      </p:sp>
    </p:spTree>
    <p:extLst>
      <p:ext uri="{BB962C8B-B14F-4D97-AF65-F5344CB8AC3E}">
        <p14:creationId xmlns:p14="http://schemas.microsoft.com/office/powerpoint/2010/main" val="3572218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Functional programming paradigms can make it easier to parallelize code, as operations like map and filter can theoretically be applied to elements in parallel. This would involve further libraries and frameworks, such as Apache Spark.</a:t>
            </a:r>
          </a:p>
        </p:txBody>
      </p:sp>
    </p:spTree>
    <p:extLst>
      <p:ext uri="{BB962C8B-B14F-4D97-AF65-F5344CB8AC3E}">
        <p14:creationId xmlns:p14="http://schemas.microsoft.com/office/powerpoint/2010/main" val="475126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1200"/>
              </a:spcAft>
            </a:pPr>
            <a:r>
              <a:rPr lang="en-US" sz="1800" b="1" i="0" u="none" strike="noStrike" dirty="0">
                <a:solidFill>
                  <a:srgbClr val="000000"/>
                </a:solidFill>
                <a:effectLst/>
                <a:latin typeface="Arial" panose="020B0604020202020204" pitchFamily="34" charset="0"/>
              </a:rPr>
              <a:t>Big Data</a:t>
            </a:r>
            <a:r>
              <a:rPr lang="en-US" sz="1800" b="0" i="0" u="none" strike="noStrike" dirty="0">
                <a:solidFill>
                  <a:srgbClr val="000000"/>
                </a:solidFill>
                <a:effectLst/>
                <a:latin typeface="Arial" panose="020B0604020202020204" pitchFamily="34" charset="0"/>
              </a:rPr>
              <a:t> refers to data sets that are so large, varied, or complex that they challenge the capacity and capabilities of conventional data processing systems and techniques. Key attributes often associated with Big Data are the </a:t>
            </a:r>
            <a:r>
              <a:rPr lang="en-US" sz="1800" b="1" i="0" u="none" strike="noStrike" dirty="0">
                <a:solidFill>
                  <a:srgbClr val="000000"/>
                </a:solidFill>
                <a:effectLst/>
                <a:latin typeface="Arial" panose="020B0604020202020204" pitchFamily="34" charset="0"/>
              </a:rPr>
              <a:t>3Vs</a:t>
            </a:r>
            <a:r>
              <a:rPr lang="en-US" sz="1800" b="0" i="0" u="none" strike="noStrike" dirty="0">
                <a:solidFill>
                  <a:srgbClr val="000000"/>
                </a:solidFill>
                <a:effectLst/>
                <a:latin typeface="Arial" panose="020B0604020202020204" pitchFamily="34" charset="0"/>
              </a:rPr>
              <a:t>:</a:t>
            </a:r>
            <a:endParaRPr lang="en-US" dirty="0">
              <a:effectLst/>
            </a:endParaRP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Volume</a:t>
            </a:r>
            <a:r>
              <a:rPr lang="en-US" sz="1800" b="0" i="0" u="none" strike="noStrike" dirty="0">
                <a:solidFill>
                  <a:srgbClr val="000000"/>
                </a:solidFill>
                <a:effectLst/>
                <a:latin typeface="Arial" panose="020B0604020202020204" pitchFamily="34" charset="0"/>
              </a:rPr>
              <a:t>: The sheer size of the data. This is the most direct attribute, referring to the massive scale of data, often in petabytes or exabytes.</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Velocity</a:t>
            </a:r>
            <a:r>
              <a:rPr lang="en-US" sz="1800" b="0" i="0" u="none" strike="noStrike" dirty="0">
                <a:solidFill>
                  <a:srgbClr val="000000"/>
                </a:solidFill>
                <a:effectLst/>
                <a:latin typeface="Arial" panose="020B0604020202020204" pitchFamily="34" charset="0"/>
              </a:rPr>
              <a:t>: The speed at which new data is generated and collected. This could be high-frequency trading data, social media posts, sensor data, etc., that is generated every millisecond of every day.</a:t>
            </a:r>
          </a:p>
          <a:p>
            <a:pPr lvl="1" rtl="0" fontAlgn="base">
              <a:spcBef>
                <a:spcPts val="1200"/>
              </a:spcBef>
              <a:spcAft>
                <a:spcPts val="0"/>
              </a:spcAft>
              <a:buFont typeface="+mj-lt"/>
              <a:buAutoNum type="arabicPeriod"/>
            </a:pPr>
            <a:r>
              <a:rPr lang="en-US" sz="1800" b="1" i="0" u="none" strike="noStrike" dirty="0">
                <a:solidFill>
                  <a:srgbClr val="000000"/>
                </a:solidFill>
                <a:effectLst/>
                <a:latin typeface="Arial" panose="020B0604020202020204" pitchFamily="34" charset="0"/>
              </a:rPr>
              <a:t>Variety</a:t>
            </a:r>
            <a:r>
              <a:rPr lang="en-US" sz="1800" b="0" i="0" u="none" strike="noStrike" dirty="0">
                <a:solidFill>
                  <a:srgbClr val="000000"/>
                </a:solidFill>
                <a:effectLst/>
                <a:latin typeface="Arial" panose="020B0604020202020204" pitchFamily="34" charset="0"/>
              </a:rPr>
              <a:t>: Refers to the different types of data. This can include structured data (like databases), unstructured data (like text), and semi-structured data (like XML or JSON).</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Over time, additional Vs have been proposed, like </a:t>
            </a:r>
            <a:r>
              <a:rPr lang="en-US" sz="1800" b="1" i="0" u="none" strike="noStrike" dirty="0">
                <a:solidFill>
                  <a:srgbClr val="000000"/>
                </a:solidFill>
                <a:effectLst/>
                <a:latin typeface="Arial" panose="020B0604020202020204" pitchFamily="34" charset="0"/>
              </a:rPr>
              <a:t>Veracity</a:t>
            </a:r>
            <a:r>
              <a:rPr lang="en-US" sz="1800" b="0" i="0" u="none" strike="noStrike" dirty="0">
                <a:solidFill>
                  <a:srgbClr val="000000"/>
                </a:solidFill>
                <a:effectLst/>
                <a:latin typeface="Arial" panose="020B0604020202020204" pitchFamily="34" charset="0"/>
              </a:rPr>
              <a:t> (the reliability of data) and </a:t>
            </a:r>
            <a:r>
              <a:rPr lang="en-US" sz="1800" b="1" i="0" u="none" strike="noStrike" dirty="0">
                <a:solidFill>
                  <a:srgbClr val="000000"/>
                </a:solidFill>
                <a:effectLst/>
                <a:latin typeface="Arial" panose="020B0604020202020204" pitchFamily="34" charset="0"/>
              </a:rPr>
              <a:t>Value</a:t>
            </a:r>
            <a:r>
              <a:rPr lang="en-US" sz="1800" b="0" i="0" u="none" strike="noStrike" dirty="0">
                <a:solidFill>
                  <a:srgbClr val="000000"/>
                </a:solidFill>
                <a:effectLst/>
                <a:latin typeface="Arial" panose="020B0604020202020204" pitchFamily="34" charset="0"/>
              </a:rPr>
              <a:t> (the usefulness of data), but the core challenge of Big Data revolves around storage, querying, analysis, sharing, transfer, visualization, updating, and information privacy.</a:t>
            </a:r>
            <a:endParaRPr lang="en-US" dirty="0">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It's essential to understand that the challenges of Big Data aren't just about size, but also about the infrastructure, tools, and algorithms required to handle, process, and derive insights from the data.</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Processing</a:t>
            </a:r>
            <a:r>
              <a:rPr lang="en-US" sz="1800" b="0" i="0" u="none" strike="noStrike" dirty="0">
                <a:solidFill>
                  <a:srgbClr val="000000"/>
                </a:solidFill>
                <a:effectLst/>
                <a:latin typeface="Arial" panose="020B0604020202020204" pitchFamily="34" charset="0"/>
              </a:rPr>
              <a:t> refers to working with the data, mostly in terms of reducing it to an easier to handle subset or results that can then be further processed elsewhere (e.g. on a client side app), or for it to be communicated in texts, websites, or reports. Such analyses usually are about filtration and aggregation.</a:t>
            </a:r>
            <a:endParaRPr lang="en-US"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FASRC</a:t>
            </a:r>
            <a:r>
              <a:rPr lang="en-US" sz="1800" b="0" i="0" u="none" strike="noStrike" dirty="0">
                <a:solidFill>
                  <a:srgbClr val="000000"/>
                </a:solidFill>
                <a:effectLst/>
                <a:latin typeface="Arial" panose="020B0604020202020204" pitchFamily="34" charset="0"/>
              </a:rPr>
              <a:t> is an acronym for the Faculty of Arts and Sciences Research Cluster; Harvard's High-Performance Cluster (HPC) for scientific computation. While the FASRC is open to anyone at Harvard, you might want to use large scale computing infrastructure even after you finish your work here. Cloud Computing comes to mind, so let's briefly distinguish what an HPC offers from what cloud computing is mostly designed for. Both Cloud Computing and HPC are paradigms that leverage multiple computers to achieve specific computational goals, but they cater to different needs and have distinct characteristics.</a:t>
            </a:r>
            <a:endParaRPr lang="en-US" dirty="0">
              <a:effectLst/>
            </a:endParaRPr>
          </a:p>
          <a:p>
            <a:endParaRPr lang="en-US" dirty="0"/>
          </a:p>
        </p:txBody>
      </p:sp>
    </p:spTree>
    <p:extLst>
      <p:ext uri="{BB962C8B-B14F-4D97-AF65-F5344CB8AC3E}">
        <p14:creationId xmlns:p14="http://schemas.microsoft.com/office/powerpoint/2010/main" val="3185766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31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601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Comparison of speedup through parallelization on a laptop (MacBook Pro, M1 Pro, 8 performance cores)</a:t>
            </a:r>
          </a:p>
          <a:p>
            <a:r>
              <a:rPr lang="en-US" sz="1800" b="0" i="0" u="none" strike="noStrike" dirty="0">
                <a:solidFill>
                  <a:srgbClr val="000000"/>
                </a:solidFill>
                <a:effectLst/>
                <a:latin typeface="Arial" panose="020B0604020202020204" pitchFamily="34" charset="0"/>
              </a:rPr>
              <a:t>Task: Augment a tweet-table having 642,936 rows with precipitation values for each respective day and location. Values are averages of five runs.</a:t>
            </a:r>
          </a:p>
          <a:p>
            <a:r>
              <a:rPr lang="en-US" sz="1800" b="0" i="0" u="none" strike="noStrike" dirty="0">
                <a:solidFill>
                  <a:srgbClr val="000000"/>
                </a:solidFill>
                <a:effectLst/>
                <a:latin typeface="Arial" panose="020B0604020202020204" pitchFamily="34" charset="0"/>
              </a:rPr>
              <a:t>The speedup won't grow linearly as the overhead of managing many processes increases.</a:t>
            </a:r>
          </a:p>
          <a:p>
            <a:r>
              <a:rPr lang="en-US" sz="1800" b="0" i="0" u="none" strike="noStrike" dirty="0">
                <a:solidFill>
                  <a:srgbClr val="000000"/>
                </a:solidFill>
                <a:effectLst/>
                <a:latin typeface="Arial" panose="020B0604020202020204" pitchFamily="34" charset="0"/>
              </a:rPr>
              <a:t>Best performance is achieved as long as a little computing power is left to orchestrate the processes (&lt; num max cores).</a:t>
            </a:r>
          </a:p>
          <a:p>
            <a:r>
              <a:rPr lang="en-US" sz="1800" b="0" i="0" u="none" strike="noStrike" dirty="0">
                <a:solidFill>
                  <a:srgbClr val="000000"/>
                </a:solidFill>
                <a:effectLst/>
                <a:latin typeface="Arial" panose="020B0604020202020204" pitchFamily="34" charset="0"/>
              </a:rPr>
              <a:t>While this is a rule of thumb, this is also task and implementation dependent.</a:t>
            </a:r>
            <a:endParaRPr lang="en-US" dirty="0"/>
          </a:p>
        </p:txBody>
      </p:sp>
    </p:spTree>
    <p:extLst>
      <p:ext uri="{BB962C8B-B14F-4D97-AF65-F5344CB8AC3E}">
        <p14:creationId xmlns:p14="http://schemas.microsoft.com/office/powerpoint/2010/main" val="2807668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On a high performance cluster, all the considerations for local optimization are important as well, but there is an additional dimension to scale to: Here, we have multiple computers (nodes). So a task cannot only be distributed among cores, but among nodes and the many cores of each node. However, this comes with additional challenges in distributing the load: Supervising nodes and processes and distributing data and results across a network.</a:t>
            </a:r>
            <a:endParaRPr lang="en-US" dirty="0">
              <a:effectLst/>
            </a:endParaRPr>
          </a:p>
          <a:p>
            <a:pPr marL="158750" indent="0" rtl="0">
              <a:spcBef>
                <a:spcPts val="0"/>
              </a:spcBef>
              <a:spcAft>
                <a:spcPts val="0"/>
              </a:spcAft>
              <a:buNone/>
            </a:pPr>
            <a:br>
              <a:rPr lang="en-US" dirty="0"/>
            </a:br>
            <a:r>
              <a:rPr lang="en-US" sz="1800" b="1" i="0" u="none" strike="noStrike" dirty="0">
                <a:solidFill>
                  <a:srgbClr val="000000"/>
                </a:solidFill>
                <a:effectLst/>
                <a:latin typeface="Arial" panose="020B0604020202020204" pitchFamily="34" charset="0"/>
              </a:rPr>
              <a:t>Make the common case fast</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While a HPC environment offers the highest possible performance, it requires a lot of engineering to optimize code for such environments. Using the toy example approach, can you engineer the script locally on your computer and then run the dig data part only once? If so, don't spend too much time engineering the perfect Big Data workflow.</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 This is mostly the case; e.g. analyzing a big dataset to answer a research question: start with a toy example locally, then run it once on the cluster. It's perfectly fine if you start 20 scripts manually that each run only once. This is still much faster than spending too much time automating everything perfectly.</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That being said, not all tasks are like that. While this holds true for many static dataset tasks, there are projects that are based on e.g. continuous datasets, e.g. a pandemic dashboard. Here, you have constant streams of data, and the execution is never "done". Here it is crucial to employ fully automated workflows (and use frameworks to distribute loads across nodes and cores, e.g. Apache Spark).</a:t>
            </a:r>
            <a:endParaRPr lang="en-US" dirty="0">
              <a:effectLst/>
            </a:endParaRPr>
          </a:p>
          <a:p>
            <a:pPr marL="15875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In our example today, we work with one large, static dataset to answer one research question. While it would be possible to do that on a local machine, it would run for many hours, probably days. This gives us the opportunity to explore best practices locally and remotely on the cluster, to engineer our scripts with the convenience we're used to and also leverage the performance of a remote cluster.</a:t>
            </a:r>
            <a:endParaRPr lang="en-US" dirty="0">
              <a:effectLst/>
            </a:endParaRPr>
          </a:p>
          <a:p>
            <a:pPr marL="158750" indent="0">
              <a:buNone/>
            </a:pPr>
            <a:endParaRPr lang="en-US" dirty="0"/>
          </a:p>
        </p:txBody>
      </p:sp>
    </p:spTree>
    <p:extLst>
      <p:ext uri="{BB962C8B-B14F-4D97-AF65-F5344CB8AC3E}">
        <p14:creationId xmlns:p14="http://schemas.microsoft.com/office/powerpoint/2010/main" val="2052021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807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323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039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69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77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Purpose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Primarily aimed at delivering on-demand computing resources over the internet on a pay-as-you-go basis. The primary goal is scalability, flexibility, and resource sharing.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High-Performance Clusters (HPC)</a:t>
            </a:r>
            <a:r>
              <a:rPr lang="en-US" sz="1100" b="0" i="0" u="none" strike="noStrike" dirty="0">
                <a:solidFill>
                  <a:srgbClr val="000000"/>
                </a:solidFill>
                <a:effectLst/>
                <a:latin typeface="Arial" panose="020B0604020202020204" pitchFamily="34" charset="0"/>
              </a:rPr>
              <a:t>: Primarily focused on delivering supercomputing capabilities for intensive tasks that require significant computational power, such as simulations, scientific research, and high-frequency trading. The goal is maximum performance for specific, computationally intensive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Architecture</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Often built on distributed systems and virtualized resources. This architecture allows for dynamic resource allocation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Typically built with a cluster of tightly-coupled, high-performance computers that work in parallel to achieve maximum computational throughput. Often, HPC environments use supercomputers or grids to achieve this.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Resource Allocation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like storage, CPU, and memory are typically virtualized, allowing them to be easily scaled up or down based on demand.</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Resources are often meticulously configured and optimized for specific tasks to ensure maximum performance. There's less emphasis on dynamic scalability compared to Cloud environments.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Usage and Applications</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Used for a variety of services like Software as a Service (SaaS), Platform as a Service (PaaS), and Infrastructure as a Service (IaaS). Examples include web hosting, data storage services, and application hosting.</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Predominantly used for tasks requiring intensive computational power, like fluid dynamics simulations, genomic research, or large-scale data processing and analysis.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Flexibility</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Offers high flexibility with the ability to quickly deploy, scale, or reduce resources. It can cater to a wide range of applications and services.</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Generally, less flexible compared to cloud environments, as they are specifically optimized and configured for dedicated tasks.</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Economic Model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Typically employs a pay-as-you-go model, where users pay only for the resources they consume.</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The economic model varies, but these systems often involve substantial upfront investment in hardware and infrastructure.</a:t>
            </a:r>
          </a:p>
          <a:p>
            <a:pPr rtl="0" fontAlgn="base">
              <a:spcBef>
                <a:spcPts val="0"/>
              </a:spcBef>
              <a:spcAft>
                <a:spcPts val="0"/>
              </a:spcAft>
              <a:buFont typeface="+mj-lt"/>
              <a:buAutoNum type="arabicPeriod"/>
            </a:pPr>
            <a:r>
              <a:rPr lang="en-US" sz="1100" b="1" i="0" u="none" strike="noStrike" dirty="0">
                <a:solidFill>
                  <a:srgbClr val="000000"/>
                </a:solidFill>
                <a:effectLst/>
                <a:latin typeface="Arial" panose="020B0604020202020204" pitchFamily="34" charset="0"/>
              </a:rPr>
              <a:t>Location</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Cloud Computing</a:t>
            </a:r>
            <a:r>
              <a:rPr lang="en-US" sz="1100" b="0" i="0" u="none" strike="noStrike" dirty="0">
                <a:solidFill>
                  <a:srgbClr val="000000"/>
                </a:solidFill>
                <a:effectLst/>
                <a:latin typeface="Arial" panose="020B0604020202020204" pitchFamily="34" charset="0"/>
              </a:rPr>
              <a:t>: Resources can be distributed across various locations, often across different data centers and regions globally.</a:t>
            </a:r>
          </a:p>
          <a:p>
            <a:pPr marL="742950" lvl="1" indent="-285750" rtl="0" fontAlgn="base">
              <a:spcBef>
                <a:spcPts val="0"/>
              </a:spcBef>
              <a:spcAft>
                <a:spcPts val="1200"/>
              </a:spcAft>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HPC</a:t>
            </a:r>
            <a:r>
              <a:rPr lang="en-US" sz="1100" b="0" i="0" u="none" strike="noStrike" dirty="0">
                <a:solidFill>
                  <a:srgbClr val="000000"/>
                </a:solidFill>
                <a:effectLst/>
                <a:latin typeface="Arial" panose="020B0604020202020204" pitchFamily="34" charset="0"/>
              </a:rPr>
              <a:t>: Systems are typically </a:t>
            </a:r>
            <a:r>
              <a:rPr lang="en-US" sz="1100" b="0" i="0" u="none" strike="noStrike" dirty="0" err="1">
                <a:solidFill>
                  <a:srgbClr val="000000"/>
                </a:solidFill>
                <a:effectLst/>
                <a:latin typeface="Arial" panose="020B0604020202020204" pitchFamily="34" charset="0"/>
              </a:rPr>
              <a:t>colocated</a:t>
            </a:r>
            <a:r>
              <a:rPr lang="en-US" sz="1100" b="0" i="0" u="none" strike="noStrike" dirty="0">
                <a:solidFill>
                  <a:srgbClr val="000000"/>
                </a:solidFill>
                <a:effectLst/>
                <a:latin typeface="Arial" panose="020B0604020202020204" pitchFamily="34" charset="0"/>
              </a:rPr>
              <a:t> in a single location or data center, optimizing for low-latency communication between nodes.</a:t>
            </a:r>
          </a:p>
          <a:p>
            <a:pPr rtl="0">
              <a:spcBef>
                <a:spcPts val="1200"/>
              </a:spcBef>
              <a:spcAft>
                <a:spcPts val="0"/>
              </a:spcAft>
            </a:pPr>
            <a:endParaRPr lang="en-US" sz="1100" b="0" i="0" u="none" strike="noStrike" dirty="0">
              <a:solidFill>
                <a:srgbClr val="000000"/>
              </a:solidFill>
              <a:effectLst/>
              <a:latin typeface="Arial" panose="020B0604020202020204" pitchFamily="34" charset="0"/>
            </a:endParaRPr>
          </a:p>
          <a:p>
            <a:pPr rtl="0">
              <a:spcBef>
                <a:spcPts val="1200"/>
              </a:spcBef>
              <a:spcAft>
                <a:spcPts val="0"/>
              </a:spcAft>
            </a:pPr>
            <a:r>
              <a:rPr lang="en-US" sz="1100" b="0" i="0" u="none" strike="noStrike" dirty="0">
                <a:solidFill>
                  <a:srgbClr val="000000"/>
                </a:solidFill>
                <a:effectLst/>
                <a:latin typeface="Arial" panose="020B0604020202020204" pitchFamily="34" charset="0"/>
              </a:rPr>
              <a:t>In summary, while both Cloud Computing and HPC leverage the power of multiple computers, they serve different needs and have distinct operational and architectural differences. Cloud Computing emphasizes flexibility and scalability, while HPC focuses on achieving maximum computational performance for specific tasks.</a:t>
            </a:r>
            <a:endParaRPr lang="en-US" dirty="0">
              <a:effectLst/>
            </a:endParaRPr>
          </a:p>
        </p:txBody>
      </p:sp>
    </p:spTree>
    <p:extLst>
      <p:ext uri="{BB962C8B-B14F-4D97-AF65-F5344CB8AC3E}">
        <p14:creationId xmlns:p14="http://schemas.microsoft.com/office/powerpoint/2010/main" val="268091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0908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c3300f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
        <p:nvSpPr>
          <p:cNvPr id="97" name="Google Shape;97;g167c3300f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90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81616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dirty="0">
                <a:effectLst/>
              </a:rPr>
              <a:t>SLURM – Simple Linux Utility for Resource Management</a:t>
            </a:r>
          </a:p>
          <a:p>
            <a:pPr rtl="0" fontAlgn="base">
              <a:spcBef>
                <a:spcPts val="0"/>
              </a:spcBef>
              <a:spcAft>
                <a:spcPts val="0"/>
              </a:spcAft>
              <a:buFont typeface="+mj-lt"/>
              <a:buAutoNum type="arabicPeriod"/>
            </a:pPr>
            <a:endParaRPr lang="en-US" dirty="0">
              <a:effectLst/>
            </a:endParaRPr>
          </a:p>
          <a:p>
            <a:pPr rtl="0" fontAlgn="base">
              <a:spcBef>
                <a:spcPts val="0"/>
              </a:spcBef>
              <a:spcAft>
                <a:spcPts val="0"/>
              </a:spcAft>
              <a:buFont typeface="+mj-lt"/>
              <a:buAutoNum type="arabicPeriod"/>
            </a:pPr>
            <a:r>
              <a:rPr lang="en-US" dirty="0">
                <a:effectLst/>
              </a:rPr>
              <a:t>Command:</a:t>
            </a:r>
          </a:p>
          <a:p>
            <a:pPr lvl="1" rtl="0" fontAlgn="base">
              <a:spcBef>
                <a:spcPts val="0"/>
              </a:spcBef>
              <a:spcAft>
                <a:spcPts val="0"/>
              </a:spcAft>
              <a:buFont typeface="+mj-lt"/>
              <a:buAutoNum type="arabicPeriod"/>
            </a:pPr>
            <a:r>
              <a:rPr lang="en-US" dirty="0" err="1">
                <a:effectLst/>
              </a:rPr>
              <a:t>srun</a:t>
            </a:r>
            <a:r>
              <a:rPr lang="en-US" dirty="0">
                <a:effectLst/>
              </a:rPr>
              <a:t> –</a:t>
            </a:r>
            <a:r>
              <a:rPr lang="en-US" dirty="0" err="1">
                <a:effectLst/>
              </a:rPr>
              <a:t>pty</a:t>
            </a:r>
            <a:r>
              <a:rPr lang="en-US" dirty="0">
                <a:effectLst/>
              </a:rPr>
              <a:t>: Request an interactive session</a:t>
            </a:r>
          </a:p>
          <a:p>
            <a:pPr lvl="1" rtl="0" fontAlgn="base">
              <a:spcBef>
                <a:spcPts val="0"/>
              </a:spcBef>
              <a:spcAft>
                <a:spcPts val="0"/>
              </a:spcAft>
              <a:buFont typeface="+mj-lt"/>
              <a:buAutoNum type="arabicPeriod"/>
            </a:pPr>
            <a:r>
              <a:rPr lang="en-US" dirty="0">
                <a:effectLst/>
              </a:rPr>
              <a:t>-p test: the compute node should be of the test-class</a:t>
            </a:r>
          </a:p>
          <a:p>
            <a:pPr lvl="1" rtl="0" fontAlgn="base">
              <a:spcBef>
                <a:spcPts val="0"/>
              </a:spcBef>
              <a:spcAft>
                <a:spcPts val="0"/>
              </a:spcAft>
              <a:buFont typeface="+mj-lt"/>
              <a:buAutoNum type="arabicPeriod"/>
            </a:pPr>
            <a:r>
              <a:rPr lang="en-US" dirty="0">
                <a:effectLst/>
              </a:rPr>
              <a:t>--mem 100: request 100MB of memory</a:t>
            </a:r>
          </a:p>
          <a:p>
            <a:pPr lvl="1" rtl="0" fontAlgn="base">
              <a:spcBef>
                <a:spcPts val="0"/>
              </a:spcBef>
              <a:spcAft>
                <a:spcPts val="0"/>
              </a:spcAft>
              <a:buFont typeface="+mj-lt"/>
              <a:buAutoNum type="arabicPeriod"/>
            </a:pPr>
            <a:r>
              <a:rPr lang="en-US" dirty="0">
                <a:effectLst/>
              </a:rPr>
              <a:t>-t 0-1:00: request the session for one hour</a:t>
            </a:r>
          </a:p>
        </p:txBody>
      </p:sp>
    </p:spTree>
    <p:extLst>
      <p:ext uri="{BB962C8B-B14F-4D97-AF65-F5344CB8AC3E}">
        <p14:creationId xmlns:p14="http://schemas.microsoft.com/office/powerpoint/2010/main" val="82334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9675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endParaRPr lang="en-US" dirty="0">
              <a:effectLst/>
            </a:endParaRPr>
          </a:p>
        </p:txBody>
      </p:sp>
    </p:spTree>
    <p:extLst>
      <p:ext uri="{BB962C8B-B14F-4D97-AF65-F5344CB8AC3E}">
        <p14:creationId xmlns:p14="http://schemas.microsoft.com/office/powerpoint/2010/main" val="1788912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777C-AD5F-CB16-3739-4BE7613136D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6398EA-032B-9986-8E06-F270056C2A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6ECEC-F09B-E4EC-51A6-8572B07DE1C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3773D1-ECA1-AAE4-45F6-C508E1DF2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8DCAE5-66D3-8BB6-F51C-905C92B08F0B}"/>
              </a:ext>
            </a:extLst>
          </p:cNvPr>
          <p:cNvSpPr>
            <a:spLocks noGrp="1"/>
          </p:cNvSpPr>
          <p:nvPr>
            <p:ph type="sldNum" sz="quarter" idx="12"/>
          </p:nvPr>
        </p:nvSpPr>
        <p:spPr/>
        <p:txBody>
          <a:bodyPr/>
          <a:lstStyle/>
          <a:p>
            <a:fld id="{40A05456-FA72-A044-A257-3724A791F7C3}" type="slidenum">
              <a:rPr lang="en-US" smtClean="0"/>
              <a:t>‹#›</a:t>
            </a:fld>
            <a:endParaRPr lang="en-US"/>
          </a:p>
        </p:txBody>
      </p:sp>
      <p:sp>
        <p:nvSpPr>
          <p:cNvPr id="7" name="Google Shape;99;p25">
            <a:extLst>
              <a:ext uri="{FF2B5EF4-FFF2-40B4-BE49-F238E27FC236}">
                <a16:creationId xmlns:a16="http://schemas.microsoft.com/office/drawing/2014/main" id="{B6FFE9CC-4124-4065-C9FD-78B8CF257F7C}"/>
              </a:ext>
            </a:extLst>
          </p:cNvPr>
          <p:cNvSpPr txBox="1"/>
          <p:nvPr userDrawn="1"/>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8" name="Google Shape;100;p25">
            <a:extLst>
              <a:ext uri="{FF2B5EF4-FFF2-40B4-BE49-F238E27FC236}">
                <a16:creationId xmlns:a16="http://schemas.microsoft.com/office/drawing/2014/main" id="{6A803032-E3D2-2CC2-5CEB-F95EED6E9748}"/>
              </a:ext>
            </a:extLst>
          </p:cNvPr>
          <p:cNvSpPr txBox="1"/>
          <p:nvPr userDrawn="1"/>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9" name="Google Shape;101;p25" descr="Partners | The F(o)und Project">
            <a:extLst>
              <a:ext uri="{FF2B5EF4-FFF2-40B4-BE49-F238E27FC236}">
                <a16:creationId xmlns:a16="http://schemas.microsoft.com/office/drawing/2014/main" id="{4C510050-DFBD-9CCB-90FC-E688546A5173}"/>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0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5" name="Rectangle 4">
            <a:extLst>
              <a:ext uri="{FF2B5EF4-FFF2-40B4-BE49-F238E27FC236}">
                <a16:creationId xmlns:a16="http://schemas.microsoft.com/office/drawing/2014/main" id="{8BC40EDD-8599-0A2B-F0EC-C212EFE2DF26}"/>
              </a:ext>
            </a:extLst>
          </p:cNvPr>
          <p:cNvSpPr/>
          <p:nvPr userDrawn="1"/>
        </p:nvSpPr>
        <p:spPr>
          <a:xfrm>
            <a:off x="0" y="445025"/>
            <a:ext cx="8832300" cy="572700"/>
          </a:xfrm>
          <a:prstGeom prst="rect">
            <a:avLst/>
          </a:prstGeom>
          <a:solidFill>
            <a:srgbClr val="1B7A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hasCustomPrompt="1"/>
          </p:nvPr>
        </p:nvSpPr>
        <p:spPr>
          <a:xfrm>
            <a:off x="311700" y="445025"/>
            <a:ext cx="8520600" cy="572700"/>
          </a:xfrm>
          <a:prstGeom prst="rect">
            <a:avLst/>
          </a:prstGeom>
          <a:solidFill>
            <a:srgbClr val="1B7A86"/>
          </a:solidFill>
        </p:spPr>
        <p:txBody>
          <a:bodyPr spcFirstLastPara="1" wrap="square" lIns="91425" tIns="91425" rIns="91425" bIns="91425" anchor="t" anchorCtr="0">
            <a:normAutofit/>
          </a:bodyPr>
          <a:lstStyle>
            <a:lvl1pPr lvl="0">
              <a:spcBef>
                <a:spcPts val="0"/>
              </a:spcBef>
              <a:spcAft>
                <a:spcPts val="0"/>
              </a:spcAft>
              <a:buSzPts val="2800"/>
              <a:buNone/>
              <a:defRPr sz="2800" b="1" i="0" u="none" strike="noStrike" cap="none">
                <a:solidFill>
                  <a:schemeClr val="lt1"/>
                </a:solidFill>
                <a:latin typeface="Montserrat"/>
                <a:ea typeface="Montserrat"/>
                <a:cs typeface="Montserrat"/>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400" b="1" i="0" u="none" strike="noStrike" cap="none" dirty="0">
                <a:solidFill>
                  <a:schemeClr val="lt1"/>
                </a:solidFill>
                <a:latin typeface="Montserrat"/>
                <a:sym typeface="Arial"/>
              </a:rPr>
              <a:t>Title</a:t>
            </a:r>
            <a:endParaRPr dirty="0"/>
          </a:p>
        </p:txBody>
      </p:sp>
      <p:sp>
        <p:nvSpPr>
          <p:cNvPr id="18" name="Google Shape;18;p4"/>
          <p:cNvSpPr txBox="1">
            <a:spLocks noGrp="1"/>
          </p:cNvSpPr>
          <p:nvPr>
            <p:ph type="body" idx="1" hasCustomPrompt="1"/>
          </p:nvPr>
        </p:nvSpPr>
        <p:spPr>
          <a:xfrm>
            <a:off x="311700" y="1152475"/>
            <a:ext cx="8520600" cy="3120945"/>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400" b="0" i="0" u="none" strike="noStrike" cap="none" dirty="0">
                <a:solidFill>
                  <a:schemeClr val="dk1"/>
                </a:solidFill>
                <a:latin typeface="Montserrat"/>
                <a:ea typeface="Montserrat"/>
                <a:cs typeface="Montserrat"/>
                <a:sym typeface="Arial"/>
              </a:defRPr>
            </a:lvl1pPr>
            <a:lvl2pPr marL="914400" lvl="1" indent="-317500">
              <a:spcBef>
                <a:spcPts val="0"/>
              </a:spcBef>
              <a:spcAft>
                <a:spcPts val="0"/>
              </a:spcAft>
              <a:buSzPts val="1400"/>
              <a:buChar char="○"/>
              <a:defRPr sz="2000"/>
            </a:lvl2pPr>
            <a:lvl3pPr marL="1371600" lvl="2" indent="-317500">
              <a:spcBef>
                <a:spcPts val="0"/>
              </a:spcBef>
              <a:spcAft>
                <a:spcPts val="0"/>
              </a:spcAft>
              <a:buSzPts val="1400"/>
              <a:buChar char="■"/>
              <a:defRPr sz="1600"/>
            </a:lvl3pPr>
            <a:lvl4pPr marL="1828800" lvl="3" indent="-317500">
              <a:spcBef>
                <a:spcPts val="0"/>
              </a:spcBef>
              <a:spcAft>
                <a:spcPts val="0"/>
              </a:spcAft>
              <a:buSzPts val="1400"/>
              <a:buChar char="●"/>
              <a:defRPr sz="1600"/>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a:t>Element</a:t>
            </a:r>
          </a:p>
          <a:p>
            <a:pPr lvl="1"/>
            <a:r>
              <a:rPr lang="en-US" dirty="0"/>
              <a:t>Level 2</a:t>
            </a:r>
          </a:p>
          <a:p>
            <a:pPr lvl="2"/>
            <a:r>
              <a:rPr lang="en-US" dirty="0"/>
              <a:t>Level 3</a:t>
            </a:r>
          </a:p>
          <a:p>
            <a:pPr lvl="3"/>
            <a:r>
              <a:rPr lang="en-US" dirty="0"/>
              <a:t>Level 4</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 name="Google Shape;101;p25" descr="Partners | The F(o)und Project">
            <a:extLst>
              <a:ext uri="{FF2B5EF4-FFF2-40B4-BE49-F238E27FC236}">
                <a16:creationId xmlns:a16="http://schemas.microsoft.com/office/drawing/2014/main" id="{694684FA-B3FD-4A05-BC17-113F73444BF4}"/>
              </a:ext>
            </a:extLst>
          </p:cNvPr>
          <p:cNvPicPr preferRelativeResize="0"/>
          <p:nvPr userDrawn="1"/>
        </p:nvPicPr>
        <p:blipFill rotWithShape="1">
          <a:blip r:embed="rId2">
            <a:alphaModFix/>
          </a:blip>
          <a:srcRect/>
          <a:stretch/>
        </p:blipFill>
        <p:spPr>
          <a:xfrm>
            <a:off x="3665344" y="4405468"/>
            <a:ext cx="1764792" cy="617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dgstoday.org/dataset/twitter-sentiment-geographical-index" TargetMode="External"/><Relationship Id="rId2" Type="http://schemas.openxmlformats.org/officeDocument/2006/relationships/hyperlink" Target="https://www.globalsentiment.mit.edu/datas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sl.noaa.gov/data/gridded/data.cpc.globalprecip.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here.com/platform/geocod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mailto:USER@login.rc.fas.harvard.edu:/DES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rc.fas.harvard.edu/kb/running-jobs/#articleTOC_8"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RGreinacher/python-workshop-gis-big-data/tree/m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oblib.readthedocs.io/en/stabl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gis.harvard.edu/gis-data-science-big-data-workstream-cga"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s.harvard.edu/workshop-evaluation"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2864115"/>
            <a:ext cx="8663700" cy="110799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 sz="1200" b="1" i="0" u="none" strike="noStrike" cap="none" dirty="0">
                <a:solidFill>
                  <a:schemeClr val="dk1"/>
                </a:solidFill>
                <a:latin typeface="Montserrat"/>
                <a:ea typeface="Montserrat"/>
                <a:cs typeface="Montserrat"/>
                <a:sym typeface="Montserrat"/>
              </a:rPr>
              <a:t>Robert Spang</a:t>
            </a:r>
          </a:p>
          <a:p>
            <a:pPr algn="ctr">
              <a:buClr>
                <a:schemeClr val="dk1"/>
              </a:buClr>
              <a:buSzPts val="3111"/>
            </a:pPr>
            <a:r>
              <a:rPr lang="en" sz="1200" b="1" dirty="0">
                <a:solidFill>
                  <a:schemeClr val="dk1"/>
                </a:solidFill>
                <a:latin typeface="Montserrat"/>
                <a:ea typeface="Montserrat"/>
                <a:cs typeface="Montserrat"/>
                <a:sym typeface="Montserrat"/>
              </a:rPr>
              <a:t>Visiting Scholar, </a:t>
            </a:r>
            <a:r>
              <a:rPr lang="en-US" sz="1200" b="1" i="0" u="none" strike="noStrike" cap="none" dirty="0">
                <a:solidFill>
                  <a:schemeClr val="dk1"/>
                </a:solidFill>
                <a:latin typeface="Montserrat"/>
                <a:ea typeface="Montserrat"/>
                <a:cs typeface="Montserrat"/>
                <a:sym typeface="Montserrat"/>
              </a:rPr>
              <a:t>Centre for Geographic Analysis, Harvard University</a:t>
            </a:r>
          </a:p>
          <a:p>
            <a:pPr marL="0" marR="0" lvl="0" indent="0" algn="ctr" rtl="0">
              <a:lnSpc>
                <a:spcPct val="100000"/>
              </a:lnSpc>
              <a:spcBef>
                <a:spcPts val="0"/>
              </a:spcBef>
              <a:spcAft>
                <a:spcPts val="0"/>
              </a:spcAft>
              <a:buClr>
                <a:schemeClr val="dk1"/>
              </a:buClr>
              <a:buSzPts val="3111"/>
              <a:buFont typeface="Arial"/>
              <a:buNone/>
            </a:pPr>
            <a:r>
              <a:rPr lang="en" sz="1200" b="1" dirty="0">
                <a:solidFill>
                  <a:schemeClr val="dk1"/>
                </a:solidFill>
                <a:latin typeface="Montserrat"/>
                <a:ea typeface="Montserrat"/>
                <a:cs typeface="Montserrat"/>
                <a:sym typeface="Montserrat"/>
              </a:rPr>
              <a:t>Quality and Usability Lab, Technical University of Berlin, Germany</a:t>
            </a:r>
          </a:p>
          <a:p>
            <a:pPr marL="0" marR="0" lvl="0" indent="0" algn="ctr" rtl="0">
              <a:lnSpc>
                <a:spcPct val="100000"/>
              </a:lnSpc>
              <a:spcBef>
                <a:spcPts val="0"/>
              </a:spcBef>
              <a:spcAft>
                <a:spcPts val="0"/>
              </a:spcAft>
              <a:buClr>
                <a:schemeClr val="dk1"/>
              </a:buClr>
              <a:buSzPts val="3111"/>
              <a:buFont typeface="Arial"/>
              <a:buNone/>
            </a:pPr>
            <a:endParaRPr lang="en-US" sz="1200" b="1" dirty="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Devika </a:t>
            </a:r>
            <a:r>
              <a:rPr lang="en-US" sz="1200" b="1" i="0" u="none" strike="noStrike" cap="none" dirty="0" err="1">
                <a:solidFill>
                  <a:schemeClr val="dk1"/>
                </a:solidFill>
                <a:latin typeface="Montserrat"/>
                <a:ea typeface="Montserrat"/>
                <a:cs typeface="Montserrat"/>
                <a:sym typeface="Montserrat"/>
              </a:rPr>
              <a:t>Kakkar</a:t>
            </a:r>
            <a:r>
              <a:rPr lang="en-US" sz="1200" b="1" i="0" u="none" strike="noStrike" cap="none" dirty="0">
                <a:solidFill>
                  <a:schemeClr val="dk1"/>
                </a:solidFill>
                <a:latin typeface="Montserrat"/>
                <a:ea typeface="Montserrat"/>
                <a:cs typeface="Montserrat"/>
                <a:sym typeface="Montserrat"/>
              </a:rPr>
              <a:t> and </a:t>
            </a:r>
            <a:r>
              <a:rPr lang="en-US" sz="1200" b="1" i="0" u="none" strike="noStrike" cap="none" dirty="0" err="1">
                <a:solidFill>
                  <a:schemeClr val="dk1"/>
                </a:solidFill>
                <a:latin typeface="Montserrat"/>
                <a:ea typeface="Montserrat"/>
                <a:cs typeface="Montserrat"/>
                <a:sym typeface="Montserrat"/>
              </a:rPr>
              <a:t>Xiaokang</a:t>
            </a:r>
            <a:r>
              <a:rPr lang="en-US" sz="1200" b="1" i="0" u="none" strike="noStrike" cap="none" dirty="0">
                <a:solidFill>
                  <a:schemeClr val="dk1"/>
                </a:solidFill>
                <a:latin typeface="Montserrat"/>
                <a:ea typeface="Montserrat"/>
                <a:cs typeface="Montserrat"/>
                <a:sym typeface="Montserrat"/>
              </a:rPr>
              <a:t> Fu</a:t>
            </a:r>
          </a:p>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Centre for Geographic Analysis, Harvard University</a:t>
            </a:r>
          </a:p>
        </p:txBody>
      </p:sp>
      <p:sp>
        <p:nvSpPr>
          <p:cNvPr id="100" name="Google Shape;100;p25"/>
          <p:cNvSpPr txBox="1"/>
          <p:nvPr/>
        </p:nvSpPr>
        <p:spPr>
          <a:xfrm>
            <a:off x="0" y="1616875"/>
            <a:ext cx="9144000" cy="923400"/>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Python for Geospatial Big Data and Data Science</a:t>
            </a:r>
            <a:br>
              <a:rPr lang="en-US" sz="2400" b="1" dirty="0">
                <a:solidFill>
                  <a:schemeClr val="lt1"/>
                </a:solidFill>
                <a:latin typeface="Montserrat"/>
                <a:ea typeface="Montserrat"/>
                <a:cs typeface="Montserrat"/>
                <a:sym typeface="Montserrat"/>
              </a:rPr>
            </a:br>
            <a:r>
              <a:rPr lang="en-US" sz="2400" b="1" dirty="0">
                <a:solidFill>
                  <a:schemeClr val="lt1"/>
                </a:solidFill>
                <a:latin typeface="Montserrat"/>
                <a:ea typeface="Montserrat"/>
                <a:cs typeface="Montserrat"/>
                <a:sym typeface="Montserrat"/>
              </a:rPr>
              <a:t>Using the FASRC</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91555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SLURM</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SLURM is a job scheduler</a:t>
            </a:r>
          </a:p>
          <a:p>
            <a:r>
              <a:rPr lang="en-US" dirty="0"/>
              <a:t>Specify the resources needed, get a node allocated</a:t>
            </a:r>
          </a:p>
          <a:p>
            <a:pPr lvl="1"/>
            <a:r>
              <a:rPr lang="en-US" dirty="0"/>
              <a:t>Specify node-type, CPU cores, memory, and runtime</a:t>
            </a:r>
          </a:p>
          <a:p>
            <a:pPr lvl="1"/>
            <a:r>
              <a:rPr lang="en-US" dirty="0"/>
              <a:t>A job terminates after the designated time is up</a:t>
            </a:r>
          </a:p>
          <a:p>
            <a:pPr lvl="1"/>
            <a:r>
              <a:rPr lang="en-US" dirty="0"/>
              <a:t>SLURM ensures users do not exceed resource request</a:t>
            </a:r>
          </a:p>
          <a:p>
            <a:r>
              <a:rPr lang="en-US" dirty="0"/>
              <a:t>Mostly used to queue jobs, but can also run an interactive session</a:t>
            </a:r>
          </a:p>
          <a:p>
            <a:pPr lvl="1"/>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–p test –mem 100 –t 0-01:00 /bin/bash</a:t>
            </a:r>
          </a:p>
        </p:txBody>
      </p:sp>
    </p:spTree>
    <p:extLst>
      <p:ext uri="{BB962C8B-B14F-4D97-AF65-F5344CB8AC3E}">
        <p14:creationId xmlns:p14="http://schemas.microsoft.com/office/powerpoint/2010/main" val="324806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Partitions</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699" y="1152475"/>
            <a:ext cx="8520599" cy="3546000"/>
          </a:xfrm>
        </p:spPr>
        <p:txBody>
          <a:bodyPr>
            <a:normAutofit/>
          </a:bodyPr>
          <a:lstStyle/>
          <a:p>
            <a:r>
              <a:rPr lang="en-US" dirty="0"/>
              <a:t>Partitions are the different node-classes</a:t>
            </a:r>
          </a:p>
          <a:p>
            <a:pPr lvl="1"/>
            <a:r>
              <a:rPr lang="en-US" dirty="0"/>
              <a:t>Each class comes with different attributes for different use-cases</a:t>
            </a:r>
          </a:p>
        </p:txBody>
      </p:sp>
      <p:pic>
        <p:nvPicPr>
          <p:cNvPr id="5" name="Picture 4">
            <a:extLst>
              <a:ext uri="{FF2B5EF4-FFF2-40B4-BE49-F238E27FC236}">
                <a16:creationId xmlns:a16="http://schemas.microsoft.com/office/drawing/2014/main" id="{9ED1E787-4935-EF45-DA2D-B7DDAC5D6D6C}"/>
              </a:ext>
            </a:extLst>
          </p:cNvPr>
          <p:cNvPicPr>
            <a:picLocks noChangeAspect="1"/>
          </p:cNvPicPr>
          <p:nvPr/>
        </p:nvPicPr>
        <p:blipFill>
          <a:blip r:embed="rId3"/>
          <a:stretch>
            <a:fillRect/>
          </a:stretch>
        </p:blipFill>
        <p:spPr>
          <a:xfrm>
            <a:off x="974170" y="2116669"/>
            <a:ext cx="7772400" cy="2206674"/>
          </a:xfrm>
          <a:prstGeom prst="rect">
            <a:avLst/>
          </a:prstGeom>
        </p:spPr>
      </p:pic>
      <p:sp>
        <p:nvSpPr>
          <p:cNvPr id="6" name="TextBox 5">
            <a:extLst>
              <a:ext uri="{FF2B5EF4-FFF2-40B4-BE49-F238E27FC236}">
                <a16:creationId xmlns:a16="http://schemas.microsoft.com/office/drawing/2014/main" id="{E77397DF-9284-52D2-582D-91AA21156DFE}"/>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41116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Two sites with different networks</a:t>
            </a:r>
          </a:p>
          <a:p>
            <a:r>
              <a:rPr lang="en-US" dirty="0"/>
              <a:t>Consider where to up-/download data</a:t>
            </a:r>
          </a:p>
          <a:p>
            <a:pPr lvl="1"/>
            <a:r>
              <a:rPr lang="en-US" dirty="0"/>
              <a:t>Tools e.g. </a:t>
            </a:r>
            <a:r>
              <a:rPr lang="en-US" dirty="0" err="1"/>
              <a:t>rsync</a:t>
            </a:r>
            <a:r>
              <a:rPr lang="en-US" dirty="0"/>
              <a:t>, </a:t>
            </a:r>
            <a:r>
              <a:rPr lang="en-US" dirty="0" err="1"/>
              <a:t>scp</a:t>
            </a:r>
            <a:r>
              <a:rPr lang="en-US" dirty="0"/>
              <a:t>, …</a:t>
            </a:r>
          </a:p>
          <a:p>
            <a:r>
              <a:rPr lang="en-US" dirty="0"/>
              <a:t>Login-nodes are are suitable for most application (10Gb/s)</a:t>
            </a:r>
          </a:p>
          <a:p>
            <a:pPr lvl="1"/>
            <a:r>
              <a:rPr lang="en-US" dirty="0"/>
              <a:t>For large data sets, make sure to use a cable connection</a:t>
            </a:r>
            <a:br>
              <a:rPr lang="en-US" dirty="0"/>
            </a:br>
            <a:r>
              <a:rPr lang="en-US" dirty="0"/>
              <a:t>(instead of e.g. EDUROAM </a:t>
            </a:r>
            <a:r>
              <a:rPr lang="en-US" dirty="0" err="1"/>
              <a:t>WiFi</a:t>
            </a:r>
            <a:r>
              <a:rPr lang="en-US" dirty="0"/>
              <a:t>)</a:t>
            </a:r>
          </a:p>
        </p:txBody>
      </p:sp>
    </p:spTree>
    <p:extLst>
      <p:ext uri="{BB962C8B-B14F-4D97-AF65-F5344CB8AC3E}">
        <p14:creationId xmlns:p14="http://schemas.microsoft.com/office/powerpoint/2010/main" val="230456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E875802-815D-86E8-C89A-B47DBEA8554A}"/>
              </a:ext>
            </a:extLst>
          </p:cNvPr>
          <p:cNvPicPr>
            <a:picLocks noChangeAspect="1"/>
          </p:cNvPicPr>
          <p:nvPr/>
        </p:nvPicPr>
        <p:blipFill rotWithShape="1">
          <a:blip r:embed="rId3"/>
          <a:srcRect l="11597" t="7173" r="11765" b="4387"/>
          <a:stretch/>
        </p:blipFill>
        <p:spPr>
          <a:xfrm>
            <a:off x="737546" y="143691"/>
            <a:ext cx="7668907" cy="4978064"/>
          </a:xfrm>
          <a:prstGeom prst="rect">
            <a:avLst/>
          </a:prstGeom>
        </p:spPr>
      </p:pic>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=n1I4-4TGVP8</a:t>
            </a:r>
          </a:p>
        </p:txBody>
      </p:sp>
    </p:spTree>
    <p:extLst>
      <p:ext uri="{BB962C8B-B14F-4D97-AF65-F5344CB8AC3E}">
        <p14:creationId xmlns:p14="http://schemas.microsoft.com/office/powerpoint/2010/main" val="38075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Storage</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8520600" cy="3546000"/>
          </a:xfrm>
        </p:spPr>
        <p:txBody>
          <a:bodyPr>
            <a:normAutofit fontScale="85000" lnSpcReduction="20000"/>
          </a:bodyPr>
          <a:lstStyle/>
          <a:p>
            <a:r>
              <a:rPr lang="en-US" dirty="0"/>
              <a:t>Home directory is your primary, private space</a:t>
            </a:r>
          </a:p>
          <a:p>
            <a:pPr lvl="1"/>
            <a:r>
              <a:rPr lang="en-US" dirty="0"/>
              <a:t>100GB</a:t>
            </a:r>
          </a:p>
          <a:p>
            <a:pPr lvl="1"/>
            <a:r>
              <a:rPr lang="en-US" dirty="0"/>
              <a:t>Moderate performance, not suitable for heavy I/O</a:t>
            </a:r>
          </a:p>
          <a:p>
            <a:pPr lvl="1"/>
            <a:endParaRPr lang="en-US" dirty="0"/>
          </a:p>
          <a:p>
            <a:r>
              <a:rPr lang="en-US" dirty="0"/>
              <a:t>Local (node) scratch</a:t>
            </a:r>
          </a:p>
          <a:p>
            <a:pPr lvl="1"/>
            <a:r>
              <a:rPr lang="en-US" dirty="0"/>
              <a:t>/scratch</a:t>
            </a:r>
          </a:p>
          <a:p>
            <a:pPr lvl="1"/>
            <a:r>
              <a:rPr lang="en-US" dirty="0"/>
              <a:t>200-300GB/node (shared with all users on the node!)</a:t>
            </a:r>
          </a:p>
          <a:p>
            <a:pPr lvl="1"/>
            <a:r>
              <a:rPr lang="en-US" b="1" dirty="0"/>
              <a:t>Lives for job duration</a:t>
            </a:r>
          </a:p>
          <a:p>
            <a:pPr lvl="1"/>
            <a:endParaRPr lang="en-US" b="1" dirty="0"/>
          </a:p>
          <a:p>
            <a:r>
              <a:rPr lang="en-US" dirty="0"/>
              <a:t>Global scratch</a:t>
            </a:r>
          </a:p>
          <a:p>
            <a:pPr lvl="1"/>
            <a:r>
              <a:rPr lang="en-US" dirty="0"/>
              <a:t>/n/$SCRATCH</a:t>
            </a:r>
          </a:p>
          <a:p>
            <a:pPr lvl="1"/>
            <a:r>
              <a:rPr lang="en-US" dirty="0"/>
              <a:t>2.4PB (shared with everyone on the </a:t>
            </a:r>
            <a:r>
              <a:rPr lang="en-US" dirty="0" err="1"/>
              <a:t>cluser</a:t>
            </a:r>
            <a:r>
              <a:rPr lang="en-US" dirty="0"/>
              <a:t>)</a:t>
            </a:r>
          </a:p>
          <a:p>
            <a:pPr lvl="1"/>
            <a:r>
              <a:rPr lang="en-US" b="1" dirty="0"/>
              <a:t>Lives for 90 days</a:t>
            </a:r>
          </a:p>
        </p:txBody>
      </p:sp>
    </p:spTree>
    <p:extLst>
      <p:ext uri="{BB962C8B-B14F-4D97-AF65-F5344CB8AC3E}">
        <p14:creationId xmlns:p14="http://schemas.microsoft.com/office/powerpoint/2010/main" val="38404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993CE7-7505-351A-3AFC-AC2552AC71C3}"/>
              </a:ext>
            </a:extLst>
          </p:cNvPr>
          <p:cNvSpPr/>
          <p:nvPr/>
        </p:nvSpPr>
        <p:spPr>
          <a:xfrm>
            <a:off x="7236823" y="143691"/>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083443-7B54-2E69-74F7-9A41C6A33E83}"/>
              </a:ext>
            </a:extLst>
          </p:cNvPr>
          <p:cNvSpPr/>
          <p:nvPr/>
        </p:nvSpPr>
        <p:spPr>
          <a:xfrm>
            <a:off x="0" y="304140"/>
            <a:ext cx="1763486" cy="128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4DED27-8787-EBBD-448A-51BE3487D966}"/>
              </a:ext>
            </a:extLst>
          </p:cNvPr>
          <p:cNvSpPr txBox="1"/>
          <p:nvPr/>
        </p:nvSpPr>
        <p:spPr>
          <a:xfrm rot="16200000">
            <a:off x="6496574" y="2479417"/>
            <a:ext cx="4856118" cy="184666"/>
          </a:xfrm>
          <a:prstGeom prst="rect">
            <a:avLst/>
          </a:prstGeom>
          <a:noFill/>
          <a:ln>
            <a:noFill/>
          </a:ln>
        </p:spPr>
        <p:txBody>
          <a:bodyPr spcFirstLastPara="1" wrap="squar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=rGH96xVQNyM</a:t>
            </a:r>
          </a:p>
        </p:txBody>
      </p:sp>
      <p:pic>
        <p:nvPicPr>
          <p:cNvPr id="3" name="Picture 2">
            <a:extLst>
              <a:ext uri="{FF2B5EF4-FFF2-40B4-BE49-F238E27FC236}">
                <a16:creationId xmlns:a16="http://schemas.microsoft.com/office/drawing/2014/main" id="{48C5126C-8AEF-DA59-5711-DF94000B3478}"/>
              </a:ext>
            </a:extLst>
          </p:cNvPr>
          <p:cNvPicPr>
            <a:picLocks noChangeAspect="1"/>
          </p:cNvPicPr>
          <p:nvPr/>
        </p:nvPicPr>
        <p:blipFill rotWithShape="1">
          <a:blip r:embed="rId3"/>
          <a:srcRect t="9177" r="3121" b="7163"/>
          <a:stretch/>
        </p:blipFill>
        <p:spPr>
          <a:xfrm>
            <a:off x="472054" y="304140"/>
            <a:ext cx="8056201" cy="3913297"/>
          </a:xfrm>
          <a:prstGeom prst="rect">
            <a:avLst/>
          </a:prstGeom>
        </p:spPr>
      </p:pic>
    </p:spTree>
    <p:extLst>
      <p:ext uri="{BB962C8B-B14F-4D97-AF65-F5344CB8AC3E}">
        <p14:creationId xmlns:p14="http://schemas.microsoft.com/office/powerpoint/2010/main" val="351552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Code of Conduct</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a:bodyPr>
          <a:lstStyle/>
          <a:p>
            <a:r>
              <a:rPr lang="en-US" dirty="0"/>
              <a:t>Shared resources</a:t>
            </a:r>
          </a:p>
          <a:p>
            <a:pPr lvl="1"/>
            <a:r>
              <a:rPr lang="en-US" dirty="0">
                <a:sym typeface="Wingdings" pitchFamily="2" charset="2"/>
              </a:rPr>
              <a:t>Expect &gt; 800 users of the RC</a:t>
            </a:r>
          </a:p>
          <a:p>
            <a:pPr lvl="1"/>
            <a:r>
              <a:rPr lang="en-US" dirty="0">
                <a:sym typeface="Wingdings" pitchFamily="2" charset="2"/>
              </a:rPr>
              <a:t>Your actions might influence others’ experiences</a:t>
            </a:r>
          </a:p>
          <a:p>
            <a:pPr lvl="1"/>
            <a:r>
              <a:rPr lang="en-US" dirty="0">
                <a:sym typeface="Wingdings" pitchFamily="2" charset="2"/>
              </a:rPr>
              <a:t>Request only the resources you need</a:t>
            </a:r>
          </a:p>
          <a:p>
            <a:r>
              <a:rPr lang="en-US" dirty="0">
                <a:sym typeface="Wingdings" pitchFamily="2" charset="2"/>
              </a:rPr>
              <a:t>Login nodes only to login, to submit jobs and to receive data</a:t>
            </a:r>
          </a:p>
          <a:p>
            <a:r>
              <a:rPr lang="en-US" dirty="0">
                <a:sym typeface="Wingdings" pitchFamily="2" charset="2"/>
              </a:rPr>
              <a:t>Consider the right storage space for each task</a:t>
            </a:r>
            <a:endParaRPr lang="en-US" dirty="0"/>
          </a:p>
        </p:txBody>
      </p:sp>
    </p:spTree>
    <p:extLst>
      <p:ext uri="{BB962C8B-B14F-4D97-AF65-F5344CB8AC3E}">
        <p14:creationId xmlns:p14="http://schemas.microsoft.com/office/powerpoint/2010/main" val="325591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 - Web</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p:txBody>
          <a:bodyPr/>
          <a:lstStyle/>
          <a:p>
            <a:r>
              <a:rPr lang="en-US" dirty="0"/>
              <a:t>Login to the FASRC web interface</a:t>
            </a:r>
          </a:p>
          <a:p>
            <a:pPr lvl="1"/>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rcood.rc.fas.harvard.edu</a:t>
            </a:r>
            <a:r>
              <a:rPr lang="en-US" dirty="0">
                <a:latin typeface="Courier New" panose="02070309020205020404" pitchFamily="49" charset="0"/>
                <a:cs typeface="Courier New" panose="02070309020205020404" pitchFamily="49" charset="0"/>
              </a:rPr>
              <a:t>/</a:t>
            </a:r>
            <a:endParaRPr lang="en-US" dirty="0"/>
          </a:p>
          <a:p>
            <a:pPr lvl="1"/>
            <a:r>
              <a:rPr lang="en-US" dirty="0"/>
              <a:t>Start an interactive </a:t>
            </a:r>
            <a:r>
              <a:rPr lang="en-US" dirty="0" err="1"/>
              <a:t>Jupyter</a:t>
            </a:r>
            <a:r>
              <a:rPr lang="en-US" dirty="0"/>
              <a:t> notebook session</a:t>
            </a:r>
          </a:p>
          <a:p>
            <a:pPr lvl="2"/>
            <a:r>
              <a:rPr lang="en-US" dirty="0"/>
              <a:t>Default settings are ok</a:t>
            </a:r>
          </a:p>
          <a:p>
            <a:pPr lvl="2"/>
            <a:r>
              <a:rPr lang="en-US" dirty="0"/>
              <a:t>In </a:t>
            </a:r>
            <a:r>
              <a:rPr lang="en-US" dirty="0" err="1"/>
              <a:t>Jupyter</a:t>
            </a:r>
            <a:r>
              <a:rPr lang="en-US" dirty="0"/>
              <a:t>, create a new Python Notebook, name it </a:t>
            </a:r>
            <a:r>
              <a:rPr lang="en-US" dirty="0" err="1">
                <a:latin typeface="Courier New" panose="02070309020205020404" pitchFamily="49" charset="0"/>
                <a:cs typeface="Courier New" panose="02070309020205020404" pitchFamily="49" charset="0"/>
              </a:rPr>
              <a:t>test.ipynb</a:t>
            </a:r>
            <a:endParaRPr lang="en-US" dirty="0">
              <a:latin typeface="Courier New" panose="02070309020205020404" pitchFamily="49" charset="0"/>
              <a:cs typeface="Courier New" panose="02070309020205020404" pitchFamily="49" charset="0"/>
            </a:endParaRPr>
          </a:p>
          <a:p>
            <a:pPr lvl="2"/>
            <a:r>
              <a:rPr lang="en-US" dirty="0"/>
              <a:t>Run a simple demo code (e.g. </a:t>
            </a:r>
            <a:r>
              <a:rPr lang="en-US" dirty="0">
                <a:latin typeface="Courier New" panose="02070309020205020404" pitchFamily="49" charset="0"/>
                <a:cs typeface="Courier New" panose="02070309020205020404" pitchFamily="49" charset="0"/>
              </a:rPr>
              <a:t>print("Hello World")</a:t>
            </a:r>
            <a:r>
              <a:rPr lang="en-US" dirty="0"/>
              <a:t>)</a:t>
            </a:r>
          </a:p>
          <a:p>
            <a:pPr marL="596900" lvl="1" indent="0">
              <a:buNone/>
            </a:pPr>
            <a:endParaRPr lang="en-US" dirty="0"/>
          </a:p>
        </p:txBody>
      </p:sp>
    </p:spTree>
    <p:extLst>
      <p:ext uri="{BB962C8B-B14F-4D97-AF65-F5344CB8AC3E}">
        <p14:creationId xmlns:p14="http://schemas.microsoft.com/office/powerpoint/2010/main" val="42610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832300" cy="3120945"/>
          </a:xfrm>
        </p:spPr>
        <p:txBody>
          <a:bodyPr/>
          <a:lstStyle/>
          <a:p>
            <a:r>
              <a:rPr lang="en-US" dirty="0"/>
              <a:t>Login to the cluster via SSH</a:t>
            </a:r>
          </a:p>
          <a:p>
            <a:pPr lvl="1"/>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user@login.rc.fas.harvard.edu</a:t>
            </a:r>
            <a:endParaRPr lang="en-US" dirty="0">
              <a:latin typeface="Courier New" panose="02070309020205020404" pitchFamily="49" charset="0"/>
              <a:cs typeface="Courier New" panose="02070309020205020404" pitchFamily="49" charset="0"/>
            </a:endParaRPr>
          </a:p>
          <a:p>
            <a:r>
              <a:rPr lang="en-US" dirty="0"/>
              <a:t>Setup a python environment</a:t>
            </a:r>
          </a:p>
          <a:p>
            <a:pPr lvl="1"/>
            <a:r>
              <a:rPr lang="en-US" dirty="0"/>
              <a:t>Load the Python / mamba module</a:t>
            </a:r>
          </a:p>
          <a:p>
            <a:pPr lvl="2"/>
            <a:r>
              <a:rPr lang="en-US" sz="2000" dirty="0">
                <a:latin typeface="Courier New" panose="02070309020205020404" pitchFamily="49" charset="0"/>
                <a:cs typeface="Courier New" panose="02070309020205020404" pitchFamily="49" charset="0"/>
              </a:rPr>
              <a:t>module load </a:t>
            </a:r>
            <a:r>
              <a:rPr lang="en-US" sz="2000" dirty="0" err="1">
                <a:latin typeface="Courier New" panose="02070309020205020404" pitchFamily="49" charset="0"/>
                <a:cs typeface="Courier New" panose="02070309020205020404" pitchFamily="49" charset="0"/>
              </a:rPr>
              <a:t>Mambaforge</a:t>
            </a:r>
            <a:r>
              <a:rPr lang="en-US" sz="2000" dirty="0">
                <a:latin typeface="Courier New" panose="02070309020205020404" pitchFamily="49" charset="0"/>
                <a:cs typeface="Courier New" panose="02070309020205020404" pitchFamily="49" charset="0"/>
              </a:rPr>
              <a:t>/23.3.1-fasrc01</a:t>
            </a:r>
          </a:p>
          <a:p>
            <a:pPr lvl="1"/>
            <a:r>
              <a:rPr lang="en-US" dirty="0"/>
              <a:t>Create a new </a:t>
            </a:r>
            <a:r>
              <a:rPr lang="en-US" i="1" dirty="0"/>
              <a:t>mamba </a:t>
            </a:r>
            <a:r>
              <a:rPr lang="en-US" dirty="0"/>
              <a:t>environment</a:t>
            </a:r>
          </a:p>
          <a:p>
            <a:pPr lvl="2"/>
            <a:r>
              <a:rPr lang="en-US" dirty="0">
                <a:latin typeface="Courier New" panose="02070309020205020404" pitchFamily="49" charset="0"/>
                <a:cs typeface="Courier New" panose="02070309020205020404" pitchFamily="49" charset="0"/>
              </a:rPr>
              <a:t>mamba create -n workshop python=3.9 --file </a:t>
            </a:r>
            <a:r>
              <a:rPr lang="en-US" dirty="0" err="1">
                <a:latin typeface="Courier New" panose="02070309020205020404" pitchFamily="49" charset="0"/>
                <a:cs typeface="Courier New" panose="02070309020205020404" pitchFamily="49" charset="0"/>
              </a:rPr>
              <a:t>requirements.txt</a:t>
            </a:r>
            <a:endParaRPr lang="en-US" dirty="0">
              <a:latin typeface="Courier New" panose="02070309020205020404" pitchFamily="49" charset="0"/>
              <a:cs typeface="Courier New" panose="02070309020205020404" pitchFamily="49" charset="0"/>
            </a:endParaRPr>
          </a:p>
          <a:p>
            <a:pPr marL="596900" lvl="1" indent="0">
              <a:buNone/>
            </a:pPr>
            <a:endParaRPr lang="en-US" dirty="0"/>
          </a:p>
        </p:txBody>
      </p:sp>
    </p:spTree>
    <p:extLst>
      <p:ext uri="{BB962C8B-B14F-4D97-AF65-F5344CB8AC3E}">
        <p14:creationId xmlns:p14="http://schemas.microsoft.com/office/powerpoint/2010/main" val="187836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5C1C-A365-C4D4-39EB-9DCA938BC6CF}"/>
              </a:ext>
            </a:extLst>
          </p:cNvPr>
          <p:cNvSpPr>
            <a:spLocks noGrp="1"/>
          </p:cNvSpPr>
          <p:nvPr>
            <p:ph type="title"/>
          </p:nvPr>
        </p:nvSpPr>
        <p:spPr/>
        <p:txBody>
          <a:bodyPr>
            <a:normAutofit fontScale="90000"/>
          </a:bodyPr>
          <a:lstStyle/>
          <a:p>
            <a:r>
              <a:rPr lang="en-US" dirty="0"/>
              <a:t>Exercise II - CLI</a:t>
            </a:r>
          </a:p>
        </p:txBody>
      </p:sp>
      <p:sp>
        <p:nvSpPr>
          <p:cNvPr id="3" name="Text Placeholder 2">
            <a:extLst>
              <a:ext uri="{FF2B5EF4-FFF2-40B4-BE49-F238E27FC236}">
                <a16:creationId xmlns:a16="http://schemas.microsoft.com/office/drawing/2014/main" id="{FDCE5DDA-E383-FD99-2825-C4E36185E9C8}"/>
              </a:ext>
            </a:extLst>
          </p:cNvPr>
          <p:cNvSpPr>
            <a:spLocks noGrp="1"/>
          </p:cNvSpPr>
          <p:nvPr>
            <p:ph type="body" idx="1"/>
          </p:nvPr>
        </p:nvSpPr>
        <p:spPr>
          <a:xfrm>
            <a:off x="311700" y="1152475"/>
            <a:ext cx="8520600" cy="3120945"/>
          </a:xfrm>
        </p:spPr>
        <p:txBody>
          <a:bodyPr>
            <a:normAutofit/>
          </a:bodyPr>
          <a:lstStyle/>
          <a:p>
            <a:r>
              <a:rPr lang="en-US" dirty="0"/>
              <a:t>Start an interactive shell on a  compute node</a:t>
            </a:r>
          </a:p>
          <a:p>
            <a:pPr lvl="1"/>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pty</a:t>
            </a:r>
            <a:r>
              <a:rPr lang="en-US" sz="1600" dirty="0">
                <a:latin typeface="Courier New" panose="02070309020205020404" pitchFamily="49" charset="0"/>
                <a:cs typeface="Courier New" panose="02070309020205020404" pitchFamily="49" charset="0"/>
              </a:rPr>
              <a:t> -p test --mem 1000 –c 2 -t 0-01:00 /bin/bash</a:t>
            </a:r>
          </a:p>
          <a:p>
            <a:r>
              <a:rPr lang="en-US" dirty="0"/>
              <a:t>Load Python module &amp; start environment</a:t>
            </a:r>
          </a:p>
          <a:p>
            <a:pPr lvl="1"/>
            <a:r>
              <a:rPr lang="en-US" sz="1800" dirty="0">
                <a:latin typeface="Courier New" panose="02070309020205020404" pitchFamily="49" charset="0"/>
                <a:cs typeface="Courier New" panose="02070309020205020404" pitchFamily="49" charset="0"/>
              </a:rPr>
              <a:t>module load </a:t>
            </a:r>
            <a:r>
              <a:rPr lang="en-US" sz="1800" dirty="0" err="1">
                <a:latin typeface="Courier New" panose="02070309020205020404" pitchFamily="49" charset="0"/>
                <a:cs typeface="Courier New" panose="02070309020205020404" pitchFamily="49" charset="0"/>
              </a:rPr>
              <a:t>Mambaforge</a:t>
            </a:r>
            <a:r>
              <a:rPr lang="en-US" sz="1800" dirty="0">
                <a:latin typeface="Courier New" panose="02070309020205020404" pitchFamily="49" charset="0"/>
                <a:cs typeface="Courier New" panose="02070309020205020404" pitchFamily="49" charset="0"/>
              </a:rPr>
              <a:t>/23.3.1-fasrc01</a:t>
            </a:r>
          </a:p>
          <a:p>
            <a:pPr lvl="1"/>
            <a:r>
              <a:rPr lang="en-US" sz="1800" dirty="0">
                <a:latin typeface="Courier New" panose="02070309020205020404" pitchFamily="49" charset="0"/>
                <a:cs typeface="Courier New" panose="02070309020205020404" pitchFamily="49" charset="0"/>
              </a:rPr>
              <a:t>mamba activate workshop</a:t>
            </a:r>
          </a:p>
          <a:p>
            <a:r>
              <a:rPr lang="en-US" dirty="0"/>
              <a:t>Run Python code</a:t>
            </a:r>
          </a:p>
          <a:p>
            <a:pPr lvl="1"/>
            <a:r>
              <a:rPr lang="en-US" sz="1800" dirty="0" err="1">
                <a:latin typeface="Courier New" panose="02070309020205020404" pitchFamily="49" charset="0"/>
                <a:cs typeface="Courier New" panose="02070309020205020404" pitchFamily="49" charset="0"/>
              </a:rPr>
              <a:t>jupytext</a:t>
            </a:r>
            <a:r>
              <a:rPr lang="en-US" sz="1800" dirty="0">
                <a:latin typeface="Courier New" panose="02070309020205020404" pitchFamily="49" charset="0"/>
                <a:cs typeface="Courier New" panose="02070309020205020404" pitchFamily="49" charset="0"/>
              </a:rPr>
              <a:t> --to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test.ipynb</a:t>
            </a:r>
            <a:r>
              <a:rPr lang="en-US" sz="1800" dirty="0">
                <a:latin typeface="Courier New" panose="02070309020205020404" pitchFamily="49" charset="0"/>
                <a:cs typeface="Courier New" panose="02070309020205020404" pitchFamily="49" charset="0"/>
              </a:rPr>
              <a:t> </a:t>
            </a:r>
            <a:r>
              <a:rPr lang="en-US" sz="1800" dirty="0">
                <a:solidFill>
                  <a:schemeClr val="bg1">
                    <a:lumMod val="75000"/>
                  </a:schemeClr>
                </a:solidFill>
                <a:latin typeface="Courier New" panose="02070309020205020404" pitchFamily="49" charset="0"/>
                <a:cs typeface="Courier New" panose="02070309020205020404" pitchFamily="49" charset="0"/>
              </a:rPr>
              <a:t># convert .</a:t>
            </a:r>
            <a:r>
              <a:rPr lang="en-US" sz="1800" dirty="0" err="1">
                <a:solidFill>
                  <a:schemeClr val="bg1">
                    <a:lumMod val="75000"/>
                  </a:schemeClr>
                </a:solidFill>
                <a:latin typeface="Courier New" panose="02070309020205020404" pitchFamily="49" charset="0"/>
                <a:cs typeface="Courier New" panose="02070309020205020404" pitchFamily="49" charset="0"/>
              </a:rPr>
              <a:t>ipynb</a:t>
            </a:r>
            <a:r>
              <a:rPr lang="en-US" sz="1800" dirty="0">
                <a:solidFill>
                  <a:schemeClr val="bg1">
                    <a:lumMod val="75000"/>
                  </a:schemeClr>
                </a:solidFill>
                <a:latin typeface="Courier New" panose="02070309020205020404" pitchFamily="49" charset="0"/>
                <a:cs typeface="Courier New" panose="02070309020205020404" pitchFamily="49" charset="0"/>
              </a:rPr>
              <a:t> to .</a:t>
            </a:r>
            <a:r>
              <a:rPr lang="en-US" sz="1800" dirty="0" err="1">
                <a:solidFill>
                  <a:schemeClr val="bg1">
                    <a:lumMod val="75000"/>
                  </a:schemeClr>
                </a:solidFill>
                <a:latin typeface="Courier New" panose="02070309020205020404" pitchFamily="49" charset="0"/>
                <a:cs typeface="Courier New" panose="02070309020205020404" pitchFamily="49" charset="0"/>
              </a:rPr>
              <a:t>py</a:t>
            </a:r>
            <a:endParaRPr lang="en-US" sz="1800" dirty="0">
              <a:solidFill>
                <a:schemeClr val="bg1">
                  <a:lumMod val="75000"/>
                </a:schemeClr>
              </a:solidFill>
              <a:latin typeface="Courier New" panose="02070309020205020404" pitchFamily="49" charset="0"/>
              <a:cs typeface="Courier New" panose="02070309020205020404" pitchFamily="49" charset="0"/>
            </a:endParaRPr>
          </a:p>
          <a:p>
            <a:pPr lvl="1"/>
            <a:r>
              <a:rPr lang="en-US" sz="1800" dirty="0">
                <a:latin typeface="Courier New" panose="02070309020205020404" pitchFamily="49" charset="0"/>
                <a:cs typeface="Courier New" panose="02070309020205020404" pitchFamily="49" charset="0"/>
              </a:rPr>
              <a:t>python </a:t>
            </a:r>
            <a:r>
              <a:rPr lang="en-US" sz="1800" dirty="0" err="1">
                <a:latin typeface="Courier New" panose="02070309020205020404" pitchFamily="49" charset="0"/>
                <a:cs typeface="Courier New" panose="02070309020205020404" pitchFamily="49" charset="0"/>
              </a:rPr>
              <a:t>test.py</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32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3FB5-EB09-6417-B926-F97B8E3589AD}"/>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E2DFB23C-A82D-06A4-9DDF-5906EDEFC173}"/>
              </a:ext>
            </a:extLst>
          </p:cNvPr>
          <p:cNvSpPr>
            <a:spLocks noGrp="1"/>
          </p:cNvSpPr>
          <p:nvPr>
            <p:ph type="body" idx="1"/>
          </p:nvPr>
        </p:nvSpPr>
        <p:spPr/>
        <p:txBody>
          <a:bodyPr>
            <a:normAutofit lnSpcReduction="10000"/>
          </a:bodyPr>
          <a:lstStyle/>
          <a:p>
            <a:r>
              <a:rPr lang="en-US" dirty="0"/>
              <a:t>Five chapters</a:t>
            </a:r>
          </a:p>
          <a:p>
            <a:pPr lvl="1"/>
            <a:r>
              <a:rPr lang="en-US" dirty="0"/>
              <a:t>Introduction</a:t>
            </a:r>
          </a:p>
          <a:p>
            <a:pPr lvl="1"/>
            <a:r>
              <a:rPr lang="en-US" dirty="0"/>
              <a:t>Case Study &amp; Data Sets</a:t>
            </a:r>
          </a:p>
          <a:p>
            <a:pPr lvl="2"/>
            <a:endParaRPr lang="en-US" dirty="0"/>
          </a:p>
          <a:p>
            <a:pPr marL="596900" lvl="1" indent="0">
              <a:buNone/>
            </a:pPr>
            <a:r>
              <a:rPr lang="en-US" sz="1600" dirty="0">
                <a:solidFill>
                  <a:schemeClr val="bg1">
                    <a:lumMod val="75000"/>
                  </a:schemeClr>
                </a:solidFill>
              </a:rPr>
              <a:t>	––– Lunch Break –––</a:t>
            </a:r>
          </a:p>
          <a:p>
            <a:pPr lvl="2"/>
            <a:endParaRPr lang="en-US" dirty="0">
              <a:solidFill>
                <a:schemeClr val="bg1">
                  <a:lumMod val="75000"/>
                </a:schemeClr>
              </a:solidFill>
            </a:endParaRPr>
          </a:p>
          <a:p>
            <a:pPr lvl="1"/>
            <a:r>
              <a:rPr lang="en-US" dirty="0"/>
              <a:t>Moving to the FASRC</a:t>
            </a:r>
          </a:p>
          <a:p>
            <a:pPr lvl="1"/>
            <a:r>
              <a:rPr lang="en-US" dirty="0"/>
              <a:t>Performance Optimization</a:t>
            </a:r>
          </a:p>
          <a:p>
            <a:pPr lvl="1"/>
            <a:r>
              <a:rPr lang="en-US" dirty="0"/>
              <a:t>Outro</a:t>
            </a:r>
          </a:p>
        </p:txBody>
      </p:sp>
      <p:sp>
        <p:nvSpPr>
          <p:cNvPr id="4" name="Rectangle 3">
            <a:extLst>
              <a:ext uri="{FF2B5EF4-FFF2-40B4-BE49-F238E27FC236}">
                <a16:creationId xmlns:a16="http://schemas.microsoft.com/office/drawing/2014/main" id="{AEF96395-6106-E824-DC79-F1793C2B7793}"/>
              </a:ext>
            </a:extLst>
          </p:cNvPr>
          <p:cNvSpPr/>
          <p:nvPr/>
        </p:nvSpPr>
        <p:spPr>
          <a:xfrm>
            <a:off x="6069107" y="1792944"/>
            <a:ext cx="2366683" cy="2474259"/>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FFBE99B3-AF17-492D-3F3F-BDA48E919E70}"/>
              </a:ext>
            </a:extLst>
          </p:cNvPr>
          <p:cNvSpPr/>
          <p:nvPr/>
        </p:nvSpPr>
        <p:spPr>
          <a:xfrm>
            <a:off x="6158754" y="1895528"/>
            <a:ext cx="2169459" cy="802851"/>
          </a:xfrm>
          <a:prstGeom prst="rect">
            <a:avLst/>
          </a:prstGeom>
          <a:solidFill>
            <a:srgbClr val="1B7A86"/>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Input</a:t>
            </a:r>
          </a:p>
        </p:txBody>
      </p:sp>
      <p:sp>
        <p:nvSpPr>
          <p:cNvPr id="6" name="Rectangle 5">
            <a:extLst>
              <a:ext uri="{FF2B5EF4-FFF2-40B4-BE49-F238E27FC236}">
                <a16:creationId xmlns:a16="http://schemas.microsoft.com/office/drawing/2014/main" id="{205645EB-C995-47FD-E610-294E081EE2A1}"/>
              </a:ext>
            </a:extLst>
          </p:cNvPr>
          <p:cNvSpPr/>
          <p:nvPr/>
        </p:nvSpPr>
        <p:spPr>
          <a:xfrm>
            <a:off x="6158754" y="2800963"/>
            <a:ext cx="2169459" cy="1376593"/>
          </a:xfrm>
          <a:prstGeom prst="rect">
            <a:avLst/>
          </a:prstGeom>
          <a:solidFill>
            <a:srgbClr val="1B7A86">
              <a:alpha val="37000"/>
            </a:srgbClr>
          </a:solidFill>
          <a:ln>
            <a:solidFill>
              <a:srgbClr val="1B7A86">
                <a:alpha val="3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a:rPr>
              <a:t>Hands on</a:t>
            </a:r>
          </a:p>
        </p:txBody>
      </p:sp>
      <p:sp>
        <p:nvSpPr>
          <p:cNvPr id="7" name="Rectangle 6">
            <a:extLst>
              <a:ext uri="{FF2B5EF4-FFF2-40B4-BE49-F238E27FC236}">
                <a16:creationId xmlns:a16="http://schemas.microsoft.com/office/drawing/2014/main" id="{02CA2B9A-1A7D-4626-ECAE-20552B74073C}"/>
              </a:ext>
            </a:extLst>
          </p:cNvPr>
          <p:cNvSpPr/>
          <p:nvPr/>
        </p:nvSpPr>
        <p:spPr>
          <a:xfrm>
            <a:off x="6060141" y="878544"/>
            <a:ext cx="2366683" cy="760518"/>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4778525-9319-F674-A942-B2BEBAD77096}"/>
              </a:ext>
            </a:extLst>
          </p:cNvPr>
          <p:cNvSpPr/>
          <p:nvPr/>
        </p:nvSpPr>
        <p:spPr>
          <a:xfrm>
            <a:off x="6069107" y="4455486"/>
            <a:ext cx="2366683" cy="950233"/>
          </a:xfrm>
          <a:prstGeom prst="rect">
            <a:avLst/>
          </a:prstGeom>
          <a:no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381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2"/>
          <a:stretch>
            <a:fillRect/>
          </a:stretch>
        </p:blipFill>
        <p:spPr>
          <a:xfrm>
            <a:off x="256414" y="1589086"/>
            <a:ext cx="3358056" cy="3358056"/>
          </a:xfrm>
          <a:prstGeom prst="rect">
            <a:avLst/>
          </a:prstGeom>
        </p:spPr>
      </p:pic>
      <p:pic>
        <p:nvPicPr>
          <p:cNvPr id="9" name="Picture 8">
            <a:extLst>
              <a:ext uri="{FF2B5EF4-FFF2-40B4-BE49-F238E27FC236}">
                <a16:creationId xmlns:a16="http://schemas.microsoft.com/office/drawing/2014/main" id="{AC638265-DD7A-F322-0C68-2241398F7F41}"/>
              </a:ext>
            </a:extLst>
          </p:cNvPr>
          <p:cNvPicPr>
            <a:picLocks noChangeAspect="1"/>
          </p:cNvPicPr>
          <p:nvPr/>
        </p:nvPicPr>
        <p:blipFill>
          <a:blip r:embed="rId3"/>
          <a:stretch>
            <a:fillRect/>
          </a:stretch>
        </p:blipFill>
        <p:spPr>
          <a:xfrm rot="421460">
            <a:off x="4418979" y="2038532"/>
            <a:ext cx="5585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53248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2301-1726-7C71-7B81-68A971E71F3F}"/>
              </a:ext>
            </a:extLst>
          </p:cNvPr>
          <p:cNvSpPr>
            <a:spLocks noGrp="1"/>
          </p:cNvSpPr>
          <p:nvPr>
            <p:ph type="title"/>
          </p:nvPr>
        </p:nvSpPr>
        <p:spPr/>
        <p:txBody>
          <a:bodyPr>
            <a:normAutofit fontScale="90000"/>
          </a:bodyPr>
          <a:lstStyle/>
          <a:p>
            <a:r>
              <a:rPr lang="en-US" dirty="0"/>
              <a:t>Summary of Chapter 1</a:t>
            </a:r>
          </a:p>
        </p:txBody>
      </p:sp>
      <p:sp>
        <p:nvSpPr>
          <p:cNvPr id="3" name="Text Placeholder 2">
            <a:extLst>
              <a:ext uri="{FF2B5EF4-FFF2-40B4-BE49-F238E27FC236}">
                <a16:creationId xmlns:a16="http://schemas.microsoft.com/office/drawing/2014/main" id="{4512726E-0C20-04E5-367B-C6B1EC6F9504}"/>
              </a:ext>
            </a:extLst>
          </p:cNvPr>
          <p:cNvSpPr>
            <a:spLocks noGrp="1"/>
          </p:cNvSpPr>
          <p:nvPr>
            <p:ph type="body" idx="1"/>
          </p:nvPr>
        </p:nvSpPr>
        <p:spPr/>
        <p:txBody>
          <a:bodyPr>
            <a:normAutofit/>
          </a:bodyPr>
          <a:lstStyle/>
          <a:p>
            <a:r>
              <a:rPr lang="en-US" dirty="0"/>
              <a:t>Web and CLI</a:t>
            </a:r>
          </a:p>
          <a:p>
            <a:pPr lvl="1"/>
            <a:r>
              <a:rPr lang="en-US" dirty="0"/>
              <a:t>The FASRC is accessible through the web and via the CLI</a:t>
            </a:r>
          </a:p>
          <a:p>
            <a:pPr lvl="1"/>
            <a:r>
              <a:rPr lang="en-US" dirty="0"/>
              <a:t>The command line is the main access channel</a:t>
            </a:r>
          </a:p>
          <a:p>
            <a:pPr lvl="1"/>
            <a:endParaRPr lang="en-US" dirty="0"/>
          </a:p>
          <a:p>
            <a:r>
              <a:rPr lang="en-US" dirty="0"/>
              <a:t>SLURM</a:t>
            </a:r>
          </a:p>
          <a:p>
            <a:pPr lvl="1"/>
            <a:r>
              <a:rPr lang="en-US" dirty="0"/>
              <a:t>SLURM manages resource requests</a:t>
            </a:r>
          </a:p>
          <a:p>
            <a:pPr lvl="1"/>
            <a:r>
              <a:rPr lang="en-US" dirty="0"/>
              <a:t>Resources must be known beforehand</a:t>
            </a:r>
          </a:p>
        </p:txBody>
      </p:sp>
    </p:spTree>
    <p:extLst>
      <p:ext uri="{BB962C8B-B14F-4D97-AF65-F5344CB8AC3E}">
        <p14:creationId xmlns:p14="http://schemas.microsoft.com/office/powerpoint/2010/main" val="1098105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504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Case Study &amp; Data Sets</a:t>
            </a: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136348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785-B39E-57A2-0050-39BBC4C00395}"/>
              </a:ext>
            </a:extLst>
          </p:cNvPr>
          <p:cNvSpPr>
            <a:spLocks noGrp="1"/>
          </p:cNvSpPr>
          <p:nvPr>
            <p:ph type="title"/>
          </p:nvPr>
        </p:nvSpPr>
        <p:spPr/>
        <p:txBody>
          <a:bodyPr>
            <a:normAutofit fontScale="90000"/>
          </a:bodyPr>
          <a:lstStyle/>
          <a:p>
            <a:r>
              <a:rPr lang="en-US" dirty="0"/>
              <a:t>The Data Set</a:t>
            </a:r>
          </a:p>
        </p:txBody>
      </p:sp>
      <p:sp>
        <p:nvSpPr>
          <p:cNvPr id="3" name="Text Placeholder 2">
            <a:extLst>
              <a:ext uri="{FF2B5EF4-FFF2-40B4-BE49-F238E27FC236}">
                <a16:creationId xmlns:a16="http://schemas.microsoft.com/office/drawing/2014/main" id="{BCB22D0A-BAB1-6BC8-3DC1-F88E4A9E1180}"/>
              </a:ext>
            </a:extLst>
          </p:cNvPr>
          <p:cNvSpPr>
            <a:spLocks noGrp="1"/>
          </p:cNvSpPr>
          <p:nvPr>
            <p:ph type="body" idx="1"/>
          </p:nvPr>
        </p:nvSpPr>
        <p:spPr/>
        <p:txBody>
          <a:bodyPr>
            <a:normAutofit fontScale="77500" lnSpcReduction="20000"/>
          </a:bodyPr>
          <a:lstStyle/>
          <a:p>
            <a:r>
              <a:rPr lang="en-US" dirty="0"/>
              <a:t>Twitter Sentiment Geographical Index (TSGI)</a:t>
            </a:r>
          </a:p>
          <a:p>
            <a:pPr lvl="1"/>
            <a:r>
              <a:rPr lang="en-US" dirty="0"/>
              <a:t>Tweets with coordinates </a:t>
            </a:r>
            <a:r>
              <a:rPr lang="en-US" dirty="0">
                <a:sym typeface="Wingdings" pitchFamily="2" charset="2"/>
              </a:rPr>
              <a:t> sentiment analysis</a:t>
            </a:r>
            <a:endParaRPr lang="en-US" dirty="0"/>
          </a:p>
          <a:p>
            <a:pPr lvl="1"/>
            <a:r>
              <a:rPr lang="en-US" dirty="0"/>
              <a:t>Average per day, aggregated per county, state, or country</a:t>
            </a:r>
          </a:p>
          <a:p>
            <a:pPr lvl="1"/>
            <a:r>
              <a:rPr lang="en-US" dirty="0"/>
              <a:t>CGA, Harvard University &amp; Sustainable Urbanization Lab, MIT</a:t>
            </a:r>
          </a:p>
          <a:p>
            <a:pPr lvl="1"/>
            <a:endParaRPr lang="en-US" dirty="0"/>
          </a:p>
          <a:p>
            <a:r>
              <a:rPr lang="en-US" dirty="0"/>
              <a:t>Compare sentiments in regions across time</a:t>
            </a:r>
          </a:p>
          <a:p>
            <a:pPr lvl="1"/>
            <a:r>
              <a:rPr lang="en-US" dirty="0"/>
              <a:t>164 countries, &gt; 10 years coverage, ~ 83% accuracy</a:t>
            </a:r>
          </a:p>
          <a:p>
            <a:pPr lvl="1"/>
            <a:r>
              <a:rPr lang="en-US" dirty="0"/>
              <a:t>CSV files, one per year</a:t>
            </a:r>
          </a:p>
          <a:p>
            <a:pPr lvl="1"/>
            <a:endParaRPr lang="en-US" dirty="0"/>
          </a:p>
          <a:p>
            <a:r>
              <a:rPr lang="en-US" dirty="0"/>
              <a:t>Links</a:t>
            </a:r>
          </a:p>
          <a:p>
            <a:pPr lvl="1"/>
            <a:r>
              <a:rPr lang="en-US" dirty="0">
                <a:hlinkClick r:id="rId2"/>
              </a:rPr>
              <a:t>https://www.globalsentiment.mit.edu/dataset</a:t>
            </a:r>
            <a:endParaRPr lang="en-US" dirty="0"/>
          </a:p>
          <a:p>
            <a:pPr lvl="1"/>
            <a:r>
              <a:rPr lang="en-US" dirty="0">
                <a:hlinkClick r:id="rId3"/>
              </a:rPr>
              <a:t>https://sdgstoday.org/dataset/twitter-sentiment-geographical-index</a:t>
            </a:r>
            <a:endParaRPr lang="en-US" dirty="0"/>
          </a:p>
          <a:p>
            <a:pPr lvl="1"/>
            <a:endParaRPr lang="en-US" dirty="0"/>
          </a:p>
          <a:p>
            <a:pPr lvl="1"/>
            <a:endParaRPr lang="en-US" dirty="0"/>
          </a:p>
        </p:txBody>
      </p:sp>
    </p:spTree>
    <p:extLst>
      <p:ext uri="{BB962C8B-B14F-4D97-AF65-F5344CB8AC3E}">
        <p14:creationId xmlns:p14="http://schemas.microsoft.com/office/powerpoint/2010/main" val="110170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b85fcc3b82_0_96"/>
          <p:cNvSpPr txBox="1">
            <a:spLocks noGrp="1"/>
          </p:cNvSpPr>
          <p:nvPr>
            <p:ph type="title"/>
          </p:nvPr>
        </p:nvSpPr>
        <p:spPr>
          <a:xfrm>
            <a:off x="311700" y="256765"/>
            <a:ext cx="8520600" cy="572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000000"/>
              </a:buClr>
              <a:buSzPts val="3111"/>
              <a:buFont typeface="Arial"/>
              <a:buNone/>
            </a:pPr>
            <a:r>
              <a:rPr lang="en" sz="2400" b="1" dirty="0">
                <a:solidFill>
                  <a:srgbClr val="005058"/>
                </a:solidFill>
                <a:latin typeface="Montserrat"/>
                <a:ea typeface="Montserrat"/>
                <a:cs typeface="Montserrat"/>
                <a:sym typeface="Montserrat"/>
              </a:rPr>
              <a:t>TSGI: Statistics</a:t>
            </a:r>
            <a:endParaRPr sz="2400" b="1" dirty="0">
              <a:solidFill>
                <a:srgbClr val="005058"/>
              </a:solidFill>
              <a:latin typeface="Montserrat"/>
              <a:ea typeface="Montserrat"/>
              <a:cs typeface="Montserrat"/>
              <a:sym typeface="Montserrat"/>
            </a:endParaRPr>
          </a:p>
        </p:txBody>
      </p:sp>
      <p:sp>
        <p:nvSpPr>
          <p:cNvPr id="101" name="Google Shape;101;g1b85fcc3b82_0_9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pic>
        <p:nvPicPr>
          <p:cNvPr id="102" name="Google Shape;102;g1b85fcc3b82_0_96"/>
          <p:cNvPicPr preferRelativeResize="0"/>
          <p:nvPr/>
        </p:nvPicPr>
        <p:blipFill>
          <a:blip r:embed="rId3">
            <a:alphaModFix/>
          </a:blip>
          <a:stretch>
            <a:fillRect/>
          </a:stretch>
        </p:blipFill>
        <p:spPr>
          <a:xfrm>
            <a:off x="381000" y="798000"/>
            <a:ext cx="3396329" cy="3602735"/>
          </a:xfrm>
          <a:prstGeom prst="rect">
            <a:avLst/>
          </a:prstGeom>
          <a:noFill/>
          <a:ln>
            <a:noFill/>
          </a:ln>
        </p:spPr>
      </p:pic>
      <p:sp>
        <p:nvSpPr>
          <p:cNvPr id="103" name="Google Shape;103;g1b85fcc3b82_0_96"/>
          <p:cNvSpPr txBox="1"/>
          <p:nvPr/>
        </p:nvSpPr>
        <p:spPr>
          <a:xfrm>
            <a:off x="4340420" y="86098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7.3</a:t>
            </a:r>
            <a:r>
              <a:rPr lang="en" sz="1200" b="1" i="0" u="none" strike="noStrike" cap="none">
                <a:solidFill>
                  <a:srgbClr val="007A87"/>
                </a:solidFill>
                <a:latin typeface="Arial"/>
                <a:ea typeface="Arial"/>
                <a:cs typeface="Arial"/>
                <a:sym typeface="Arial"/>
              </a:rPr>
              <a:t> Billion </a:t>
            </a:r>
            <a:r>
              <a:rPr lang="en" sz="1200" i="0" u="none" strike="noStrike" cap="none">
                <a:solidFill>
                  <a:schemeClr val="dk1"/>
                </a:solidFill>
              </a:rPr>
              <a:t>enriched</a:t>
            </a:r>
            <a:r>
              <a:rPr lang="en" sz="1200" b="1" i="0" u="none" strike="noStrike" cap="none">
                <a:solidFill>
                  <a:srgbClr val="007A87"/>
                </a:solidFill>
                <a:latin typeface="Arial"/>
                <a:ea typeface="Arial"/>
                <a:cs typeface="Arial"/>
                <a:sym typeface="Arial"/>
              </a:rPr>
              <a:t> </a:t>
            </a:r>
            <a:r>
              <a:rPr lang="en" sz="1200"/>
              <a:t>t</a:t>
            </a:r>
            <a:r>
              <a:rPr lang="en" sz="1200" b="0" i="0" u="none" strike="noStrike" cap="none">
                <a:solidFill>
                  <a:srgbClr val="000000"/>
                </a:solidFill>
                <a:latin typeface="Arial"/>
                <a:ea typeface="Arial"/>
                <a:cs typeface="Arial"/>
                <a:sym typeface="Arial"/>
              </a:rPr>
              <a:t>weets </a:t>
            </a:r>
            <a:endParaRPr sz="1200" b="1" i="0" u="none" strike="noStrike" cap="none">
              <a:solidFill>
                <a:srgbClr val="007A87"/>
              </a:solidFill>
              <a:latin typeface="Arial"/>
              <a:ea typeface="Arial"/>
              <a:cs typeface="Arial"/>
              <a:sym typeface="Arial"/>
            </a:endParaRPr>
          </a:p>
        </p:txBody>
      </p:sp>
      <p:sp>
        <p:nvSpPr>
          <p:cNvPr id="104" name="Google Shape;104;g1b85fcc3b82_0_96"/>
          <p:cNvSpPr/>
          <p:nvPr/>
        </p:nvSpPr>
        <p:spPr>
          <a:xfrm>
            <a:off x="3784850" y="72725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5" name="Google Shape;105;g1b85fcc3b82_0_96"/>
          <p:cNvSpPr txBox="1"/>
          <p:nvPr/>
        </p:nvSpPr>
        <p:spPr>
          <a:xfrm>
            <a:off x="4340420" y="139145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High Performance </a:t>
            </a:r>
            <a:r>
              <a:rPr lang="en" sz="1200"/>
              <a:t>s</a:t>
            </a:r>
            <a:r>
              <a:rPr lang="en" sz="1200" b="0" i="0" u="none" strike="noStrike" cap="none">
                <a:solidFill>
                  <a:srgbClr val="000000"/>
                </a:solidFill>
                <a:latin typeface="Arial"/>
                <a:ea typeface="Arial"/>
                <a:cs typeface="Arial"/>
                <a:sym typeface="Arial"/>
              </a:rPr>
              <a:t>ystem running on </a:t>
            </a:r>
            <a:r>
              <a:rPr lang="en" sz="1200"/>
              <a:t>NERC</a:t>
            </a:r>
            <a:endParaRPr sz="1400" b="0" i="0" u="none" strike="noStrike" cap="none">
              <a:solidFill>
                <a:srgbClr val="000000"/>
              </a:solidFill>
              <a:latin typeface="Arial"/>
              <a:ea typeface="Arial"/>
              <a:cs typeface="Arial"/>
              <a:sym typeface="Arial"/>
            </a:endParaRPr>
          </a:p>
        </p:txBody>
      </p:sp>
      <p:sp>
        <p:nvSpPr>
          <p:cNvPr id="106" name="Google Shape;106;g1b85fcc3b82_0_96"/>
          <p:cNvSpPr/>
          <p:nvPr/>
        </p:nvSpPr>
        <p:spPr>
          <a:xfrm>
            <a:off x="3784850" y="125772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7" name="Google Shape;107;g1b85fcc3b82_0_96"/>
          <p:cNvSpPr txBox="1"/>
          <p:nvPr/>
        </p:nvSpPr>
        <p:spPr>
          <a:xfrm>
            <a:off x="4340420" y="192192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7A87"/>
                </a:solidFill>
                <a:latin typeface="Arial"/>
                <a:ea typeface="Arial"/>
                <a:cs typeface="Arial"/>
                <a:sym typeface="Arial"/>
              </a:rPr>
              <a:t>Real Time </a:t>
            </a:r>
            <a:r>
              <a:rPr lang="en" sz="1200" b="0" i="0" u="none" strike="noStrike" cap="none">
                <a:solidFill>
                  <a:srgbClr val="000000"/>
                </a:solidFill>
                <a:latin typeface="Arial"/>
                <a:ea typeface="Arial"/>
                <a:cs typeface="Arial"/>
                <a:sym typeface="Arial"/>
              </a:rPr>
              <a:t>enrichment </a:t>
            </a:r>
            <a:r>
              <a:rPr lang="en" sz="1200"/>
              <a:t>(</a:t>
            </a:r>
            <a:r>
              <a:rPr lang="en" sz="1200" b="1">
                <a:solidFill>
                  <a:srgbClr val="007A87"/>
                </a:solidFill>
              </a:rPr>
              <a:t>150,000</a:t>
            </a:r>
            <a:r>
              <a:rPr lang="en" sz="1200"/>
              <a:t> tweets/hours)</a:t>
            </a:r>
            <a:endParaRPr sz="1400" b="0" i="0" u="none" strike="noStrike" cap="none">
              <a:solidFill>
                <a:srgbClr val="000000"/>
              </a:solidFill>
              <a:latin typeface="Arial"/>
              <a:ea typeface="Arial"/>
              <a:cs typeface="Arial"/>
              <a:sym typeface="Arial"/>
            </a:endParaRPr>
          </a:p>
        </p:txBody>
      </p:sp>
      <p:sp>
        <p:nvSpPr>
          <p:cNvPr id="108" name="Google Shape;108;g1b85fcc3b82_0_96"/>
          <p:cNvSpPr/>
          <p:nvPr/>
        </p:nvSpPr>
        <p:spPr>
          <a:xfrm>
            <a:off x="3784850" y="178819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9" name="Google Shape;109;g1b85fcc3b82_0_96"/>
          <p:cNvSpPr txBox="1"/>
          <p:nvPr/>
        </p:nvSpPr>
        <p:spPr>
          <a:xfrm>
            <a:off x="4340420" y="245239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Global </a:t>
            </a:r>
            <a:r>
              <a:rPr lang="en" sz="1200">
                <a:solidFill>
                  <a:schemeClr val="dk1"/>
                </a:solidFill>
              </a:rPr>
              <a:t>coverage</a:t>
            </a:r>
            <a:r>
              <a:rPr lang="en" sz="1200" b="1">
                <a:solidFill>
                  <a:srgbClr val="007A87"/>
                </a:solidFill>
              </a:rPr>
              <a:t> (164 </a:t>
            </a:r>
            <a:r>
              <a:rPr lang="en" sz="1200">
                <a:solidFill>
                  <a:schemeClr val="dk1"/>
                </a:solidFill>
              </a:rPr>
              <a:t>countries</a:t>
            </a:r>
            <a:r>
              <a:rPr lang="en" sz="1200" b="1">
                <a:solidFill>
                  <a:srgbClr val="007A87"/>
                </a:solidFill>
              </a:rPr>
              <a:t>)</a:t>
            </a:r>
            <a:r>
              <a:rPr lang="en" sz="1200">
                <a:solidFill>
                  <a:schemeClr val="dk1"/>
                </a:solidFill>
              </a:rPr>
              <a:t> </a:t>
            </a:r>
            <a:endParaRPr sz="1200" b="0" i="0" u="none" strike="noStrike" cap="none">
              <a:solidFill>
                <a:schemeClr val="dk1"/>
              </a:solidFill>
              <a:latin typeface="Arial"/>
              <a:ea typeface="Arial"/>
              <a:cs typeface="Arial"/>
              <a:sym typeface="Arial"/>
            </a:endParaRPr>
          </a:p>
        </p:txBody>
      </p:sp>
      <p:sp>
        <p:nvSpPr>
          <p:cNvPr id="110" name="Google Shape;110;g1b85fcc3b82_0_96"/>
          <p:cNvSpPr/>
          <p:nvPr/>
        </p:nvSpPr>
        <p:spPr>
          <a:xfrm>
            <a:off x="3784850" y="231866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 name="Google Shape;111;g1b85fcc3b82_0_96"/>
          <p:cNvSpPr txBox="1"/>
          <p:nvPr/>
        </p:nvSpPr>
        <p:spPr>
          <a:xfrm>
            <a:off x="4340420" y="2982864"/>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83% </a:t>
            </a:r>
            <a:r>
              <a:rPr lang="en" sz="1200">
                <a:solidFill>
                  <a:schemeClr val="dk1"/>
                </a:solidFill>
              </a:rPr>
              <a:t>computation accuracy</a:t>
            </a:r>
            <a:endParaRPr sz="1200" b="0" i="0" u="none" strike="noStrike" cap="none">
              <a:solidFill>
                <a:schemeClr val="dk1"/>
              </a:solidFill>
              <a:latin typeface="Arial"/>
              <a:ea typeface="Arial"/>
              <a:cs typeface="Arial"/>
              <a:sym typeface="Arial"/>
            </a:endParaRPr>
          </a:p>
        </p:txBody>
      </p:sp>
      <p:sp>
        <p:nvSpPr>
          <p:cNvPr id="112" name="Google Shape;112;g1b85fcc3b82_0_96"/>
          <p:cNvSpPr/>
          <p:nvPr/>
        </p:nvSpPr>
        <p:spPr>
          <a:xfrm>
            <a:off x="3784850" y="284913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 name="Google Shape;113;g1b85fcc3b82_0_96"/>
          <p:cNvSpPr txBox="1"/>
          <p:nvPr/>
        </p:nvSpPr>
        <p:spPr>
          <a:xfrm>
            <a:off x="4340420" y="3573401"/>
            <a:ext cx="42087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10 </a:t>
            </a:r>
            <a:r>
              <a:rPr lang="en" sz="1200"/>
              <a:t>years of data coverage (2012-Present)</a:t>
            </a:r>
            <a:endParaRPr sz="1200" b="0" i="0" u="none" strike="noStrike" cap="none">
              <a:solidFill>
                <a:srgbClr val="000000"/>
              </a:solidFill>
              <a:latin typeface="Arial"/>
              <a:ea typeface="Arial"/>
              <a:cs typeface="Arial"/>
              <a:sym typeface="Arial"/>
            </a:endParaRPr>
          </a:p>
        </p:txBody>
      </p:sp>
      <p:sp>
        <p:nvSpPr>
          <p:cNvPr id="114" name="Google Shape;114;g1b85fcc3b82_0_96"/>
          <p:cNvSpPr/>
          <p:nvPr/>
        </p:nvSpPr>
        <p:spPr>
          <a:xfrm>
            <a:off x="3784850" y="337960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5" name="Google Shape;115;g1b85fcc3b82_0_96"/>
          <p:cNvSpPr txBox="1"/>
          <p:nvPr/>
        </p:nvSpPr>
        <p:spPr>
          <a:xfrm>
            <a:off x="4340425" y="3986275"/>
            <a:ext cx="42087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a:solidFill>
                  <a:srgbClr val="007A87"/>
                </a:solidFill>
              </a:rPr>
              <a:t>Multiple </a:t>
            </a:r>
            <a:r>
              <a:rPr lang="en" sz="1200"/>
              <a:t>administrative level </a:t>
            </a:r>
            <a:r>
              <a:rPr lang="en" sz="1200" b="1">
                <a:solidFill>
                  <a:srgbClr val="007A87"/>
                </a:solidFill>
              </a:rPr>
              <a:t>daily</a:t>
            </a:r>
            <a:r>
              <a:rPr lang="en" sz="1200"/>
              <a:t> indices</a:t>
            </a:r>
            <a:endParaRPr sz="12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60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6" name="Google Shape;116;g1b85fcc3b82_0_96"/>
          <p:cNvSpPr/>
          <p:nvPr/>
        </p:nvSpPr>
        <p:spPr>
          <a:xfrm>
            <a:off x="3784850" y="3910077"/>
            <a:ext cx="452100" cy="452100"/>
          </a:xfrm>
          <a:prstGeom prst="ellipse">
            <a:avLst/>
          </a:prstGeom>
          <a:solidFill>
            <a:srgbClr val="007A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17" name="Google Shape;117;g1b85fcc3b82_0_96"/>
          <p:cNvCxnSpPr/>
          <p:nvPr/>
        </p:nvCxnSpPr>
        <p:spPr>
          <a:xfrm>
            <a:off x="3784850" y="1218552"/>
            <a:ext cx="5023500" cy="0"/>
          </a:xfrm>
          <a:prstGeom prst="straightConnector1">
            <a:avLst/>
          </a:prstGeom>
          <a:noFill/>
          <a:ln w="9525" cap="flat" cmpd="sng">
            <a:solidFill>
              <a:srgbClr val="7F7F7F"/>
            </a:solidFill>
            <a:prstDash val="dot"/>
            <a:round/>
            <a:headEnd type="none" w="sm" len="sm"/>
            <a:tailEnd type="none" w="sm" len="sm"/>
          </a:ln>
        </p:spPr>
      </p:cxnSp>
      <p:cxnSp>
        <p:nvCxnSpPr>
          <p:cNvPr id="118" name="Google Shape;118;g1b85fcc3b82_0_96"/>
          <p:cNvCxnSpPr/>
          <p:nvPr/>
        </p:nvCxnSpPr>
        <p:spPr>
          <a:xfrm>
            <a:off x="3784850" y="1749022"/>
            <a:ext cx="5023500" cy="0"/>
          </a:xfrm>
          <a:prstGeom prst="straightConnector1">
            <a:avLst/>
          </a:prstGeom>
          <a:noFill/>
          <a:ln w="9525" cap="flat" cmpd="sng">
            <a:solidFill>
              <a:srgbClr val="7F7F7F"/>
            </a:solidFill>
            <a:prstDash val="dot"/>
            <a:round/>
            <a:headEnd type="none" w="sm" len="sm"/>
            <a:tailEnd type="none" w="sm" len="sm"/>
          </a:ln>
        </p:spPr>
      </p:cxnSp>
      <p:cxnSp>
        <p:nvCxnSpPr>
          <p:cNvPr id="119" name="Google Shape;119;g1b85fcc3b82_0_96"/>
          <p:cNvCxnSpPr/>
          <p:nvPr/>
        </p:nvCxnSpPr>
        <p:spPr>
          <a:xfrm>
            <a:off x="3784850" y="2279492"/>
            <a:ext cx="5023500" cy="0"/>
          </a:xfrm>
          <a:prstGeom prst="straightConnector1">
            <a:avLst/>
          </a:prstGeom>
          <a:noFill/>
          <a:ln w="9525" cap="flat" cmpd="sng">
            <a:solidFill>
              <a:srgbClr val="7F7F7F"/>
            </a:solidFill>
            <a:prstDash val="dot"/>
            <a:round/>
            <a:headEnd type="none" w="sm" len="sm"/>
            <a:tailEnd type="none" w="sm" len="sm"/>
          </a:ln>
        </p:spPr>
      </p:cxnSp>
      <p:cxnSp>
        <p:nvCxnSpPr>
          <p:cNvPr id="120" name="Google Shape;120;g1b85fcc3b82_0_96"/>
          <p:cNvCxnSpPr/>
          <p:nvPr/>
        </p:nvCxnSpPr>
        <p:spPr>
          <a:xfrm>
            <a:off x="3784850" y="2809962"/>
            <a:ext cx="5023500" cy="0"/>
          </a:xfrm>
          <a:prstGeom prst="straightConnector1">
            <a:avLst/>
          </a:prstGeom>
          <a:noFill/>
          <a:ln w="9525" cap="flat" cmpd="sng">
            <a:solidFill>
              <a:srgbClr val="7F7F7F"/>
            </a:solidFill>
            <a:prstDash val="dot"/>
            <a:round/>
            <a:headEnd type="none" w="sm" len="sm"/>
            <a:tailEnd type="none" w="sm" len="sm"/>
          </a:ln>
        </p:spPr>
      </p:cxnSp>
      <p:cxnSp>
        <p:nvCxnSpPr>
          <p:cNvPr id="121" name="Google Shape;121;g1b85fcc3b82_0_96"/>
          <p:cNvCxnSpPr/>
          <p:nvPr/>
        </p:nvCxnSpPr>
        <p:spPr>
          <a:xfrm>
            <a:off x="3784850" y="3340432"/>
            <a:ext cx="5023500" cy="0"/>
          </a:xfrm>
          <a:prstGeom prst="straightConnector1">
            <a:avLst/>
          </a:prstGeom>
          <a:noFill/>
          <a:ln w="9525" cap="flat" cmpd="sng">
            <a:solidFill>
              <a:srgbClr val="7F7F7F"/>
            </a:solidFill>
            <a:prstDash val="dot"/>
            <a:round/>
            <a:headEnd type="none" w="sm" len="sm"/>
            <a:tailEnd type="none" w="sm" len="sm"/>
          </a:ln>
        </p:spPr>
      </p:cxnSp>
      <p:cxnSp>
        <p:nvCxnSpPr>
          <p:cNvPr id="122" name="Google Shape;122;g1b85fcc3b82_0_96"/>
          <p:cNvCxnSpPr/>
          <p:nvPr/>
        </p:nvCxnSpPr>
        <p:spPr>
          <a:xfrm>
            <a:off x="3784850" y="3870902"/>
            <a:ext cx="5023500" cy="0"/>
          </a:xfrm>
          <a:prstGeom prst="straightConnector1">
            <a:avLst/>
          </a:prstGeom>
          <a:noFill/>
          <a:ln w="9525" cap="flat" cmpd="sng">
            <a:solidFill>
              <a:srgbClr val="7F7F7F"/>
            </a:solidFill>
            <a:prstDash val="dot"/>
            <a:round/>
            <a:headEnd type="none" w="sm" len="sm"/>
            <a:tailEnd type="none" w="sm" len="sm"/>
          </a:ln>
        </p:spPr>
      </p:cxnSp>
      <p:pic>
        <p:nvPicPr>
          <p:cNvPr id="123" name="Google Shape;123;g1b85fcc3b82_0_96"/>
          <p:cNvPicPr preferRelativeResize="0"/>
          <p:nvPr/>
        </p:nvPicPr>
        <p:blipFill rotWithShape="1">
          <a:blip r:embed="rId4">
            <a:alphaModFix/>
          </a:blip>
          <a:srcRect/>
          <a:stretch/>
        </p:blipFill>
        <p:spPr>
          <a:xfrm>
            <a:off x="3880314" y="3475071"/>
            <a:ext cx="261192" cy="261192"/>
          </a:xfrm>
          <a:prstGeom prst="rect">
            <a:avLst/>
          </a:prstGeom>
          <a:noFill/>
          <a:ln>
            <a:noFill/>
          </a:ln>
        </p:spPr>
      </p:pic>
      <p:pic>
        <p:nvPicPr>
          <p:cNvPr id="124" name="Google Shape;124;g1b85fcc3b82_0_96"/>
          <p:cNvPicPr preferRelativeResize="0"/>
          <p:nvPr/>
        </p:nvPicPr>
        <p:blipFill rotWithShape="1">
          <a:blip r:embed="rId5">
            <a:alphaModFix/>
          </a:blip>
          <a:srcRect/>
          <a:stretch/>
        </p:blipFill>
        <p:spPr>
          <a:xfrm>
            <a:off x="3880314" y="1883661"/>
            <a:ext cx="261192" cy="261192"/>
          </a:xfrm>
          <a:prstGeom prst="rect">
            <a:avLst/>
          </a:prstGeom>
          <a:noFill/>
          <a:ln>
            <a:noFill/>
          </a:ln>
        </p:spPr>
      </p:pic>
      <p:pic>
        <p:nvPicPr>
          <p:cNvPr id="125" name="Google Shape;125;g1b85fcc3b82_0_96"/>
          <p:cNvPicPr preferRelativeResize="0"/>
          <p:nvPr/>
        </p:nvPicPr>
        <p:blipFill rotWithShape="1">
          <a:blip r:embed="rId6">
            <a:alphaModFix/>
          </a:blip>
          <a:srcRect/>
          <a:stretch/>
        </p:blipFill>
        <p:spPr>
          <a:xfrm>
            <a:off x="3880314" y="1353191"/>
            <a:ext cx="261192" cy="261192"/>
          </a:xfrm>
          <a:prstGeom prst="rect">
            <a:avLst/>
          </a:prstGeom>
          <a:noFill/>
          <a:ln>
            <a:noFill/>
          </a:ln>
        </p:spPr>
      </p:pic>
      <p:pic>
        <p:nvPicPr>
          <p:cNvPr id="126" name="Google Shape;126;g1b85fcc3b82_0_96"/>
          <p:cNvPicPr preferRelativeResize="0"/>
          <p:nvPr/>
        </p:nvPicPr>
        <p:blipFill rotWithShape="1">
          <a:blip r:embed="rId7">
            <a:alphaModFix/>
          </a:blip>
          <a:srcRect/>
          <a:stretch/>
        </p:blipFill>
        <p:spPr>
          <a:xfrm>
            <a:off x="3880314" y="822721"/>
            <a:ext cx="261192" cy="261192"/>
          </a:xfrm>
          <a:prstGeom prst="rect">
            <a:avLst/>
          </a:prstGeom>
          <a:noFill/>
          <a:ln>
            <a:noFill/>
          </a:ln>
        </p:spPr>
      </p:pic>
      <p:pic>
        <p:nvPicPr>
          <p:cNvPr id="127" name="Google Shape;127;g1b85fcc3b82_0_96"/>
          <p:cNvPicPr preferRelativeResize="0"/>
          <p:nvPr/>
        </p:nvPicPr>
        <p:blipFill rotWithShape="1">
          <a:blip r:embed="rId8">
            <a:alphaModFix/>
          </a:blip>
          <a:srcRect/>
          <a:stretch/>
        </p:blipFill>
        <p:spPr>
          <a:xfrm>
            <a:off x="3867175" y="2407572"/>
            <a:ext cx="274319" cy="274319"/>
          </a:xfrm>
          <a:prstGeom prst="rect">
            <a:avLst/>
          </a:prstGeom>
          <a:noFill/>
          <a:ln>
            <a:noFill/>
          </a:ln>
        </p:spPr>
      </p:pic>
      <p:pic>
        <p:nvPicPr>
          <p:cNvPr id="128" name="Google Shape;128;g1b85fcc3b82_0_96"/>
          <p:cNvPicPr preferRelativeResize="0"/>
          <p:nvPr/>
        </p:nvPicPr>
        <p:blipFill rotWithShape="1">
          <a:blip r:embed="rId9">
            <a:alphaModFix/>
          </a:blip>
          <a:srcRect/>
          <a:stretch/>
        </p:blipFill>
        <p:spPr>
          <a:xfrm>
            <a:off x="3873750" y="2918445"/>
            <a:ext cx="274320" cy="274320"/>
          </a:xfrm>
          <a:prstGeom prst="rect">
            <a:avLst/>
          </a:prstGeom>
          <a:noFill/>
          <a:ln>
            <a:noFill/>
          </a:ln>
        </p:spPr>
      </p:pic>
      <p:pic>
        <p:nvPicPr>
          <p:cNvPr id="129" name="Google Shape;129;g1b85fcc3b82_0_96"/>
          <p:cNvPicPr preferRelativeResize="0"/>
          <p:nvPr/>
        </p:nvPicPr>
        <p:blipFill rotWithShape="1">
          <a:blip r:embed="rId10">
            <a:alphaModFix/>
          </a:blip>
          <a:srcRect/>
          <a:stretch/>
        </p:blipFill>
        <p:spPr>
          <a:xfrm>
            <a:off x="3873739" y="4005526"/>
            <a:ext cx="261192" cy="261192"/>
          </a:xfrm>
          <a:prstGeom prst="rect">
            <a:avLst/>
          </a:prstGeom>
          <a:noFill/>
          <a:ln>
            <a:noFill/>
          </a:ln>
        </p:spPr>
      </p:pic>
      <p:sp>
        <p:nvSpPr>
          <p:cNvPr id="130" name="Google Shape;130;g1b85fcc3b82_0_96"/>
          <p:cNvSpPr/>
          <p:nvPr/>
        </p:nvSpPr>
        <p:spPr>
          <a:xfrm>
            <a:off x="0" y="4553125"/>
            <a:ext cx="9144000" cy="396600"/>
          </a:xfrm>
          <a:prstGeom prst="roundRect">
            <a:avLst>
              <a:gd name="adj" fmla="val 2019"/>
            </a:avLst>
          </a:prstGeom>
          <a:solidFill>
            <a:srgbClr val="007A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rPr>
              <a:t>To the best of our knowledge, it is the first SWB dataset of this scale and granularity! </a:t>
            </a:r>
            <a:endParaRPr sz="1200" b="1">
              <a:solidFill>
                <a:schemeClr val="lt1"/>
              </a:solidFill>
            </a:endParaRPr>
          </a:p>
          <a:p>
            <a:pPr marL="0" lvl="0" indent="0" algn="ctr" rtl="0">
              <a:spcBef>
                <a:spcPts val="0"/>
              </a:spcBef>
              <a:spcAft>
                <a:spcPts val="0"/>
              </a:spcAft>
              <a:buNone/>
            </a:pPr>
            <a:r>
              <a:rPr lang="en" sz="1200" b="1">
                <a:solidFill>
                  <a:schemeClr val="lt1"/>
                </a:solidFill>
              </a:rPr>
              <a:t>In contrast to the previous works focusing on SWB, TSGI is not limited to a specific topic, period, or location.</a:t>
            </a:r>
            <a:r>
              <a:rPr lang="en" sz="1350">
                <a:solidFill>
                  <a:srgbClr val="555555"/>
                </a:solidFill>
                <a:latin typeface="Montserrat"/>
                <a:ea typeface="Montserrat"/>
                <a:cs typeface="Montserrat"/>
                <a:sym typeface="Montserrat"/>
              </a:rPr>
              <a:t> </a:t>
            </a:r>
            <a:endParaRPr sz="1400" b="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C53-3170-C43E-CB16-37D37858731D}"/>
              </a:ext>
            </a:extLst>
          </p:cNvPr>
          <p:cNvSpPr>
            <a:spLocks noGrp="1"/>
          </p:cNvSpPr>
          <p:nvPr>
            <p:ph type="title"/>
          </p:nvPr>
        </p:nvSpPr>
        <p:spPr/>
        <p:txBody>
          <a:bodyPr>
            <a:normAutofit fontScale="90000"/>
          </a:bodyPr>
          <a:lstStyle/>
          <a:p>
            <a:r>
              <a:rPr lang="en-US" dirty="0"/>
              <a:t>The Data Set</a:t>
            </a:r>
          </a:p>
        </p:txBody>
      </p:sp>
      <p:pic>
        <p:nvPicPr>
          <p:cNvPr id="7" name="Picture 6">
            <a:extLst>
              <a:ext uri="{FF2B5EF4-FFF2-40B4-BE49-F238E27FC236}">
                <a16:creationId xmlns:a16="http://schemas.microsoft.com/office/drawing/2014/main" id="{B26069AC-D463-164B-9C67-4940658C3CD2}"/>
              </a:ext>
            </a:extLst>
          </p:cNvPr>
          <p:cNvPicPr>
            <a:picLocks noChangeAspect="1"/>
          </p:cNvPicPr>
          <p:nvPr/>
        </p:nvPicPr>
        <p:blipFill>
          <a:blip r:embed="rId2"/>
          <a:stretch>
            <a:fillRect/>
          </a:stretch>
        </p:blipFill>
        <p:spPr>
          <a:xfrm>
            <a:off x="-3630" y="1209460"/>
            <a:ext cx="9147630" cy="3694234"/>
          </a:xfrm>
          <a:prstGeom prst="rect">
            <a:avLst/>
          </a:prstGeom>
        </p:spPr>
      </p:pic>
    </p:spTree>
    <p:extLst>
      <p:ext uri="{BB962C8B-B14F-4D97-AF65-F5344CB8AC3E}">
        <p14:creationId xmlns:p14="http://schemas.microsoft.com/office/powerpoint/2010/main" val="46110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a:bodyPr>
          <a:lstStyle/>
          <a:p>
            <a:pPr marL="114300" indent="0">
              <a:buNone/>
            </a:pPr>
            <a:r>
              <a:rPr lang="en-US" dirty="0"/>
              <a:t>Current research:</a:t>
            </a:r>
          </a:p>
          <a:p>
            <a:pPr lvl="1"/>
            <a:r>
              <a:rPr lang="en-US" dirty="0"/>
              <a:t>Wang, J., Guetta-</a:t>
            </a:r>
            <a:r>
              <a:rPr lang="en-US" dirty="0" err="1"/>
              <a:t>Jeanrenaud</a:t>
            </a:r>
            <a:r>
              <a:rPr lang="en-US" dirty="0"/>
              <a:t>, N., Palacios, J., Fan, Y., </a:t>
            </a:r>
            <a:r>
              <a:rPr lang="en-US" dirty="0" err="1"/>
              <a:t>Kakkar</a:t>
            </a:r>
            <a:r>
              <a:rPr lang="en-US" dirty="0"/>
              <a:t>, D., </a:t>
            </a:r>
            <a:r>
              <a:rPr lang="en-US" dirty="0" err="1"/>
              <a:t>Obradovich</a:t>
            </a:r>
            <a:r>
              <a:rPr lang="en-US" dirty="0"/>
              <a:t>, N., &amp; Zheng, S. (2022). </a:t>
            </a:r>
            <a:r>
              <a:rPr lang="en-US" b="1" dirty="0"/>
              <a:t>A global nonlinear effect of temperature on human sentiment.</a:t>
            </a:r>
            <a:r>
              <a:rPr lang="en-US" dirty="0"/>
              <a:t> Nature Human Behavior (Under Review).</a:t>
            </a:r>
          </a:p>
        </p:txBody>
      </p:sp>
    </p:spTree>
    <p:extLst>
      <p:ext uri="{BB962C8B-B14F-4D97-AF65-F5344CB8AC3E}">
        <p14:creationId xmlns:p14="http://schemas.microsoft.com/office/powerpoint/2010/main" val="1189387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D839-B9C8-F70E-2308-81D643A93664}"/>
              </a:ext>
            </a:extLst>
          </p:cNvPr>
          <p:cNvSpPr>
            <a:spLocks noGrp="1"/>
          </p:cNvSpPr>
          <p:nvPr>
            <p:ph type="title"/>
          </p:nvPr>
        </p:nvSpPr>
        <p:spPr/>
        <p:txBody>
          <a:bodyPr>
            <a:normAutofit fontScale="90000"/>
          </a:bodyPr>
          <a:lstStyle/>
          <a:p>
            <a:r>
              <a:rPr lang="en-US" dirty="0"/>
              <a:t>The Case Study</a:t>
            </a:r>
          </a:p>
        </p:txBody>
      </p:sp>
      <p:sp>
        <p:nvSpPr>
          <p:cNvPr id="3" name="Text Placeholder 2">
            <a:extLst>
              <a:ext uri="{FF2B5EF4-FFF2-40B4-BE49-F238E27FC236}">
                <a16:creationId xmlns:a16="http://schemas.microsoft.com/office/drawing/2014/main" id="{E811EAD5-072A-EF24-2BFF-A88911581EAC}"/>
              </a:ext>
            </a:extLst>
          </p:cNvPr>
          <p:cNvSpPr>
            <a:spLocks noGrp="1"/>
          </p:cNvSpPr>
          <p:nvPr>
            <p:ph type="body" idx="1"/>
          </p:nvPr>
        </p:nvSpPr>
        <p:spPr/>
        <p:txBody>
          <a:bodyPr>
            <a:normAutofit fontScale="92500" lnSpcReduction="20000"/>
          </a:bodyPr>
          <a:lstStyle/>
          <a:p>
            <a:r>
              <a:rPr lang="en-US" dirty="0"/>
              <a:t>Research question:</a:t>
            </a:r>
            <a:br>
              <a:rPr lang="en-US" dirty="0"/>
            </a:br>
            <a:r>
              <a:rPr lang="en-US" dirty="0"/>
              <a:t>Does rainfall influence public sentiment?</a:t>
            </a:r>
          </a:p>
          <a:p>
            <a:pPr lvl="1"/>
            <a:r>
              <a:rPr lang="en-US" dirty="0"/>
              <a:t>Hypothesis: Public sentiment is, on average, lower on rainy days compared to non-rainy days.</a:t>
            </a:r>
          </a:p>
          <a:p>
            <a:pPr lvl="1"/>
            <a:endParaRPr lang="en-US" dirty="0"/>
          </a:p>
          <a:p>
            <a:r>
              <a:rPr lang="en-US" dirty="0"/>
              <a:t>Available data</a:t>
            </a:r>
          </a:p>
          <a:p>
            <a:pPr lvl="1"/>
            <a:r>
              <a:rPr lang="en-US" dirty="0"/>
              <a:t>Sentiment per region, per day (TSGI)</a:t>
            </a:r>
          </a:p>
          <a:p>
            <a:pPr lvl="1"/>
            <a:endParaRPr lang="en-US" dirty="0"/>
          </a:p>
          <a:p>
            <a:r>
              <a:rPr lang="en-US" dirty="0"/>
              <a:t>Data needed</a:t>
            </a:r>
          </a:p>
          <a:p>
            <a:pPr lvl="1"/>
            <a:r>
              <a:rPr lang="en-US" dirty="0"/>
              <a:t>Precipitation for the same time span</a:t>
            </a:r>
          </a:p>
        </p:txBody>
      </p:sp>
    </p:spTree>
    <p:extLst>
      <p:ext uri="{BB962C8B-B14F-4D97-AF65-F5344CB8AC3E}">
        <p14:creationId xmlns:p14="http://schemas.microsoft.com/office/powerpoint/2010/main" val="3782674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a:t>
            </a:r>
          </a:p>
        </p:txBody>
      </p:sp>
      <p:sp>
        <p:nvSpPr>
          <p:cNvPr id="3" name="Text Placeholder 2">
            <a:extLst>
              <a:ext uri="{FF2B5EF4-FFF2-40B4-BE49-F238E27FC236}">
                <a16:creationId xmlns:a16="http://schemas.microsoft.com/office/drawing/2014/main" id="{00A6C4F3-9199-5D48-2661-2FB1469262CC}"/>
              </a:ext>
            </a:extLst>
          </p:cNvPr>
          <p:cNvSpPr>
            <a:spLocks noGrp="1"/>
          </p:cNvSpPr>
          <p:nvPr>
            <p:ph type="body" idx="1"/>
          </p:nvPr>
        </p:nvSpPr>
        <p:spPr/>
        <p:txBody>
          <a:bodyPr>
            <a:normAutofit/>
          </a:bodyPr>
          <a:lstStyle/>
          <a:p>
            <a:r>
              <a:rPr lang="en-US" sz="2200" dirty="0"/>
              <a:t>National Oceanic and Atmospheric Administration</a:t>
            </a:r>
          </a:p>
          <a:p>
            <a:pPr lvl="1"/>
            <a:r>
              <a:rPr lang="en-US" dirty="0"/>
              <a:t>Climate Prediction Center (CPC)</a:t>
            </a:r>
          </a:p>
          <a:p>
            <a:pPr lvl="1"/>
            <a:r>
              <a:rPr lang="en-US" dirty="0"/>
              <a:t>Global Unified Gauge-Based Analysis of Daily Precipitation</a:t>
            </a:r>
          </a:p>
          <a:p>
            <a:pPr lvl="2"/>
            <a:r>
              <a:rPr lang="en-US" dirty="0"/>
              <a:t>Temporal Coverage: Daily 1979/01/01 to 2023/09/21</a:t>
            </a:r>
          </a:p>
          <a:p>
            <a:pPr lvl="2"/>
            <a:r>
              <a:rPr lang="en-US" dirty="0"/>
              <a:t>Spatial Coverage: 0.5 degree </a:t>
            </a:r>
            <a:r>
              <a:rPr lang="en-US" dirty="0" err="1"/>
              <a:t>lat</a:t>
            </a:r>
            <a:r>
              <a:rPr lang="en-US" dirty="0"/>
              <a:t> x 0.5 degree </a:t>
            </a:r>
            <a:r>
              <a:rPr lang="en-US" dirty="0" err="1"/>
              <a:t>lon</a:t>
            </a:r>
            <a:r>
              <a:rPr lang="en-US" dirty="0"/>
              <a:t> (720x360)</a:t>
            </a:r>
          </a:p>
          <a:p>
            <a:pPr lvl="2"/>
            <a:r>
              <a:rPr lang="en-US" dirty="0" err="1"/>
              <a:t>NetCDF</a:t>
            </a:r>
            <a:r>
              <a:rPr lang="en-US" dirty="0"/>
              <a:t> files, one per year</a:t>
            </a:r>
          </a:p>
          <a:p>
            <a:pPr lvl="1"/>
            <a:r>
              <a:rPr lang="en-US" dirty="0">
                <a:hlinkClick r:id="rId2"/>
              </a:rPr>
              <a:t>https://psl.noaa.gov/data/gridded/data.cpc.globalprecip.html</a:t>
            </a:r>
            <a:endParaRPr lang="en-US" dirty="0"/>
          </a:p>
          <a:p>
            <a:pPr lvl="1"/>
            <a:endParaRPr lang="en-US" dirty="0"/>
          </a:p>
        </p:txBody>
      </p:sp>
    </p:spTree>
    <p:extLst>
      <p:ext uri="{BB962C8B-B14F-4D97-AF65-F5344CB8AC3E}">
        <p14:creationId xmlns:p14="http://schemas.microsoft.com/office/powerpoint/2010/main" val="304712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1</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Introduction</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08892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7" name="Picture 6">
            <a:extLst>
              <a:ext uri="{FF2B5EF4-FFF2-40B4-BE49-F238E27FC236}">
                <a16:creationId xmlns:a16="http://schemas.microsoft.com/office/drawing/2014/main" id="{A85281CE-9A73-F7AC-8ABA-47908D223E2A}"/>
              </a:ext>
            </a:extLst>
          </p:cNvPr>
          <p:cNvPicPr>
            <a:picLocks noChangeAspect="1"/>
          </p:cNvPicPr>
          <p:nvPr/>
        </p:nvPicPr>
        <p:blipFill>
          <a:blip r:embed="rId2"/>
          <a:stretch>
            <a:fillRect/>
          </a:stretch>
        </p:blipFill>
        <p:spPr>
          <a:xfrm>
            <a:off x="1740138" y="1117383"/>
            <a:ext cx="5663723" cy="4026117"/>
          </a:xfrm>
          <a:prstGeom prst="rect">
            <a:avLst/>
          </a:prstGeom>
        </p:spPr>
      </p:pic>
    </p:spTree>
    <p:extLst>
      <p:ext uri="{BB962C8B-B14F-4D97-AF65-F5344CB8AC3E}">
        <p14:creationId xmlns:p14="http://schemas.microsoft.com/office/powerpoint/2010/main" val="210068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1ABCB77B-79E7-78B5-49D7-E468288EBE0E}"/>
              </a:ext>
            </a:extLst>
          </p:cNvPr>
          <p:cNvPicPr>
            <a:picLocks noChangeAspect="1"/>
          </p:cNvPicPr>
          <p:nvPr/>
        </p:nvPicPr>
        <p:blipFill>
          <a:blip r:embed="rId2"/>
          <a:stretch>
            <a:fillRect/>
          </a:stretch>
        </p:blipFill>
        <p:spPr>
          <a:xfrm>
            <a:off x="876300" y="1166182"/>
            <a:ext cx="7391400" cy="3977318"/>
          </a:xfrm>
          <a:prstGeom prst="rect">
            <a:avLst/>
          </a:prstGeom>
        </p:spPr>
      </p:pic>
    </p:spTree>
    <p:extLst>
      <p:ext uri="{BB962C8B-B14F-4D97-AF65-F5344CB8AC3E}">
        <p14:creationId xmlns:p14="http://schemas.microsoft.com/office/powerpoint/2010/main" val="2255758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5" name="Picture 4">
            <a:extLst>
              <a:ext uri="{FF2B5EF4-FFF2-40B4-BE49-F238E27FC236}">
                <a16:creationId xmlns:a16="http://schemas.microsoft.com/office/drawing/2014/main" id="{47D4272D-86F9-74EA-79A4-3CD529B596EB}"/>
              </a:ext>
            </a:extLst>
          </p:cNvPr>
          <p:cNvPicPr>
            <a:picLocks noChangeAspect="1"/>
          </p:cNvPicPr>
          <p:nvPr/>
        </p:nvPicPr>
        <p:blipFill>
          <a:blip r:embed="rId2"/>
          <a:stretch>
            <a:fillRect/>
          </a:stretch>
        </p:blipFill>
        <p:spPr>
          <a:xfrm>
            <a:off x="1151031" y="1145964"/>
            <a:ext cx="6841938" cy="3997536"/>
          </a:xfrm>
          <a:prstGeom prst="rect">
            <a:avLst/>
          </a:prstGeom>
        </p:spPr>
      </p:pic>
    </p:spTree>
    <p:extLst>
      <p:ext uri="{BB962C8B-B14F-4D97-AF65-F5344CB8AC3E}">
        <p14:creationId xmlns:p14="http://schemas.microsoft.com/office/powerpoint/2010/main" val="412589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74A6-1F5B-9D27-4864-D5327794D3C7}"/>
              </a:ext>
            </a:extLst>
          </p:cNvPr>
          <p:cNvSpPr>
            <a:spLocks noGrp="1"/>
          </p:cNvSpPr>
          <p:nvPr>
            <p:ph type="title"/>
          </p:nvPr>
        </p:nvSpPr>
        <p:spPr/>
        <p:txBody>
          <a:bodyPr>
            <a:normAutofit fontScale="90000"/>
          </a:bodyPr>
          <a:lstStyle/>
          <a:p>
            <a:r>
              <a:rPr lang="en-US" dirty="0"/>
              <a:t>Precipitation Data: CPC 0.5x0.5 Global Daily</a:t>
            </a:r>
          </a:p>
        </p:txBody>
      </p:sp>
      <p:pic>
        <p:nvPicPr>
          <p:cNvPr id="4" name="Picture 3">
            <a:extLst>
              <a:ext uri="{FF2B5EF4-FFF2-40B4-BE49-F238E27FC236}">
                <a16:creationId xmlns:a16="http://schemas.microsoft.com/office/drawing/2014/main" id="{9EC3C8D1-A040-87B3-735E-5257061322EF}"/>
              </a:ext>
            </a:extLst>
          </p:cNvPr>
          <p:cNvPicPr>
            <a:picLocks noChangeAspect="1"/>
          </p:cNvPicPr>
          <p:nvPr/>
        </p:nvPicPr>
        <p:blipFill>
          <a:blip r:embed="rId2"/>
          <a:stretch>
            <a:fillRect/>
          </a:stretch>
        </p:blipFill>
        <p:spPr>
          <a:xfrm>
            <a:off x="3083859" y="1368612"/>
            <a:ext cx="3352800" cy="1079500"/>
          </a:xfrm>
          <a:prstGeom prst="rect">
            <a:avLst/>
          </a:prstGeom>
        </p:spPr>
      </p:pic>
      <p:sp>
        <p:nvSpPr>
          <p:cNvPr id="6" name="TextBox 5">
            <a:extLst>
              <a:ext uri="{FF2B5EF4-FFF2-40B4-BE49-F238E27FC236}">
                <a16:creationId xmlns:a16="http://schemas.microsoft.com/office/drawing/2014/main" id="{41724019-3890-ACD5-78A1-4EC6D9CE51D8}"/>
              </a:ext>
            </a:extLst>
          </p:cNvPr>
          <p:cNvSpPr txBox="1"/>
          <p:nvPr/>
        </p:nvSpPr>
        <p:spPr>
          <a:xfrm>
            <a:off x="1992611" y="3456350"/>
            <a:ext cx="69570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D</a:t>
            </a:r>
            <a:r>
              <a:rPr lang="en-US" sz="1800" i="0" u="none" strike="noStrike" cap="none" dirty="0">
                <a:solidFill>
                  <a:schemeClr val="dk1"/>
                </a:solidFill>
                <a:latin typeface="Montserrat"/>
                <a:ea typeface="Montserrat"/>
                <a:cs typeface="Montserrat"/>
                <a:sym typeface="Montserrat"/>
              </a:rPr>
              <a:t>ays</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1 - 365</a:t>
            </a:r>
            <a:endParaRPr lang="en-US" sz="1800" i="0" u="none" strike="noStrike" cap="none"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1C2A1A96-B246-E934-7C76-F9EE248B7415}"/>
              </a:ext>
            </a:extLst>
          </p:cNvPr>
          <p:cNvSpPr txBox="1"/>
          <p:nvPr/>
        </p:nvSpPr>
        <p:spPr>
          <a:xfrm>
            <a:off x="3315914" y="3456350"/>
            <a:ext cx="1479571"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Latitude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89.5N - 89.5S</a:t>
            </a:r>
          </a:p>
        </p:txBody>
      </p:sp>
      <p:sp>
        <p:nvSpPr>
          <p:cNvPr id="8" name="TextBox 7">
            <a:extLst>
              <a:ext uri="{FF2B5EF4-FFF2-40B4-BE49-F238E27FC236}">
                <a16:creationId xmlns:a16="http://schemas.microsoft.com/office/drawing/2014/main" id="{ECDE8F95-32B3-0F5B-26A1-EAF8E07138C0}"/>
              </a:ext>
            </a:extLst>
          </p:cNvPr>
          <p:cNvSpPr txBox="1"/>
          <p:nvPr/>
        </p:nvSpPr>
        <p:spPr>
          <a:xfrm>
            <a:off x="5423085" y="3456350"/>
            <a:ext cx="1752083" cy="553998"/>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800" i="0" u="none" strike="noStrike" cap="none" dirty="0">
                <a:solidFill>
                  <a:schemeClr val="dk1"/>
                </a:solidFill>
                <a:latin typeface="Montserrat"/>
                <a:ea typeface="Montserrat"/>
                <a:cs typeface="Montserrat"/>
                <a:sym typeface="Montserrat"/>
              </a:rPr>
              <a:t>Longitude</a:t>
            </a:r>
          </a:p>
          <a:p>
            <a:pPr marL="0" marR="0" indent="0" algn="ctr" rtl="0">
              <a:lnSpc>
                <a:spcPct val="100000"/>
              </a:lnSpc>
              <a:spcBef>
                <a:spcPts val="0"/>
              </a:spcBef>
              <a:spcAft>
                <a:spcPts val="0"/>
              </a:spcAft>
              <a:buClr>
                <a:schemeClr val="dk1"/>
              </a:buClr>
              <a:buSzPts val="3111"/>
              <a:buFont typeface="Arial"/>
              <a:buNone/>
            </a:pPr>
            <a:r>
              <a:rPr lang="en-US" sz="1800" dirty="0">
                <a:solidFill>
                  <a:schemeClr val="dk1"/>
                </a:solidFill>
                <a:latin typeface="Montserrat"/>
                <a:ea typeface="Montserrat"/>
                <a:cs typeface="Montserrat"/>
                <a:sym typeface="Montserrat"/>
              </a:rPr>
              <a:t>0.25E - 359.75E</a:t>
            </a:r>
          </a:p>
        </p:txBody>
      </p:sp>
      <p:cxnSp>
        <p:nvCxnSpPr>
          <p:cNvPr id="10" name="Straight Arrow Connector 9">
            <a:extLst>
              <a:ext uri="{FF2B5EF4-FFF2-40B4-BE49-F238E27FC236}">
                <a16:creationId xmlns:a16="http://schemas.microsoft.com/office/drawing/2014/main" id="{6E262642-B903-DDC2-4CDE-0AFB1D60BE4A}"/>
              </a:ext>
            </a:extLst>
          </p:cNvPr>
          <p:cNvCxnSpPr>
            <a:cxnSpLocks/>
            <a:stCxn id="6" idx="0"/>
          </p:cNvCxnSpPr>
          <p:nvPr/>
        </p:nvCxnSpPr>
        <p:spPr>
          <a:xfrm flipV="1">
            <a:off x="2340463" y="2223249"/>
            <a:ext cx="107509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521F7D-15FD-9072-ADF4-48B2BCD288DB}"/>
              </a:ext>
            </a:extLst>
          </p:cNvPr>
          <p:cNvCxnSpPr>
            <a:cxnSpLocks/>
            <a:stCxn id="7" idx="0"/>
          </p:cNvCxnSpPr>
          <p:nvPr/>
        </p:nvCxnSpPr>
        <p:spPr>
          <a:xfrm flipV="1">
            <a:off x="4055700" y="2223249"/>
            <a:ext cx="0"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D6CE25-AD0B-5895-0C45-7CD7C2096C76}"/>
              </a:ext>
            </a:extLst>
          </p:cNvPr>
          <p:cNvCxnSpPr>
            <a:cxnSpLocks/>
            <a:stCxn id="8" idx="0"/>
          </p:cNvCxnSpPr>
          <p:nvPr/>
        </p:nvCxnSpPr>
        <p:spPr>
          <a:xfrm flipH="1" flipV="1">
            <a:off x="4695848" y="2223249"/>
            <a:ext cx="1603279" cy="1233101"/>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47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A7A46-6198-A19E-EA48-36E29D127197}"/>
              </a:ext>
            </a:extLst>
          </p:cNvPr>
          <p:cNvPicPr>
            <a:picLocks noChangeAspect="1"/>
          </p:cNvPicPr>
          <p:nvPr/>
        </p:nvPicPr>
        <p:blipFill>
          <a:blip r:embed="rId2"/>
          <a:stretch>
            <a:fillRect/>
          </a:stretch>
        </p:blipFill>
        <p:spPr>
          <a:xfrm>
            <a:off x="0" y="-486508"/>
            <a:ext cx="9144000" cy="5630008"/>
          </a:xfrm>
          <a:prstGeom prst="rect">
            <a:avLst/>
          </a:prstGeom>
        </p:spPr>
      </p:pic>
    </p:spTree>
    <p:extLst>
      <p:ext uri="{BB962C8B-B14F-4D97-AF65-F5344CB8AC3E}">
        <p14:creationId xmlns:p14="http://schemas.microsoft.com/office/powerpoint/2010/main" val="3253345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cxnSp>
        <p:nvCxnSpPr>
          <p:cNvPr id="5" name="Straight Arrow Connector 4">
            <a:extLst>
              <a:ext uri="{FF2B5EF4-FFF2-40B4-BE49-F238E27FC236}">
                <a16:creationId xmlns:a16="http://schemas.microsoft.com/office/drawing/2014/main" id="{C382D41C-1E32-CA9A-E1DA-8E8190CFC236}"/>
              </a:ext>
            </a:extLst>
          </p:cNvPr>
          <p:cNvCxnSpPr>
            <a:cxnSpLocks/>
          </p:cNvCxnSpPr>
          <p:nvPr/>
        </p:nvCxnSpPr>
        <p:spPr>
          <a:xfrm>
            <a:off x="1523999" y="1990165"/>
            <a:ext cx="0" cy="860611"/>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57B6BE22-DA33-6CFC-F2A6-C687AF9D6C46}"/>
              </a:ext>
            </a:extLst>
          </p:cNvPr>
          <p:cNvSpPr/>
          <p:nvPr/>
        </p:nvSpPr>
        <p:spPr>
          <a:xfrm rot="5400000">
            <a:off x="3431246" y="679071"/>
            <a:ext cx="430306" cy="3052493"/>
          </a:xfrm>
          <a:prstGeom prst="rightBrace">
            <a:avLst>
              <a:gd name="adj1" fmla="val 83854"/>
              <a:gd name="adj2" fmla="val 4265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36EE83A-8794-8891-6858-39F2F00DCE8D}"/>
              </a:ext>
            </a:extLst>
          </p:cNvPr>
          <p:cNvSpPr/>
          <p:nvPr/>
        </p:nvSpPr>
        <p:spPr>
          <a:xfrm rot="16200000">
            <a:off x="4150659" y="1308853"/>
            <a:ext cx="430306" cy="2653539"/>
          </a:xfrm>
          <a:prstGeom prst="rightBrace">
            <a:avLst>
              <a:gd name="adj1" fmla="val 83854"/>
              <a:gd name="adj2" fmla="val 314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a:t>
            </a:r>
          </a:p>
          <a:p>
            <a:pPr lvl="1"/>
            <a:r>
              <a:rPr lang="en-US" dirty="0"/>
              <a:t>https://</a:t>
            </a:r>
            <a:r>
              <a:rPr lang="en-US" dirty="0" err="1"/>
              <a:t>en.wikipedia.org</a:t>
            </a:r>
            <a:r>
              <a:rPr lang="en-US" dirty="0"/>
              <a:t>/wiki/</a:t>
            </a:r>
            <a:r>
              <a:rPr lang="en-US" dirty="0" err="1"/>
              <a:t>User:Michael_J</a:t>
            </a:r>
            <a:r>
              <a:rPr lang="en-US" dirty="0"/>
              <a:t>/</a:t>
            </a:r>
            <a:r>
              <a:rPr lang="en-US" dirty="0" err="1"/>
              <a:t>County_table</a:t>
            </a:r>
            <a:endParaRPr lang="en-US" dirty="0"/>
          </a:p>
        </p:txBody>
      </p:sp>
    </p:spTree>
    <p:extLst>
      <p:ext uri="{BB962C8B-B14F-4D97-AF65-F5344CB8AC3E}">
        <p14:creationId xmlns:p14="http://schemas.microsoft.com/office/powerpoint/2010/main" val="1917560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dirty="0"/>
              <a:t>Initial idea: web search; https://</a:t>
            </a:r>
            <a:r>
              <a:rPr lang="en-US" dirty="0" err="1"/>
              <a:t>en.wikipedia.org</a:t>
            </a:r>
            <a:r>
              <a:rPr lang="en-US" dirty="0"/>
              <a:t>/wiki/</a:t>
            </a:r>
            <a:r>
              <a:rPr lang="en-US" dirty="0" err="1"/>
              <a:t>User:Michael_J</a:t>
            </a:r>
            <a:r>
              <a:rPr lang="en-US" dirty="0"/>
              <a:t>/</a:t>
            </a:r>
            <a:r>
              <a:rPr lang="en-US" dirty="0" err="1"/>
              <a:t>County_table</a:t>
            </a:r>
            <a:endParaRPr lang="en-US" dirty="0"/>
          </a:p>
        </p:txBody>
      </p:sp>
      <p:pic>
        <p:nvPicPr>
          <p:cNvPr id="5" name="Picture 4">
            <a:extLst>
              <a:ext uri="{FF2B5EF4-FFF2-40B4-BE49-F238E27FC236}">
                <a16:creationId xmlns:a16="http://schemas.microsoft.com/office/drawing/2014/main" id="{B4726E62-1F61-5ECA-A0FF-3F0838B9A44B}"/>
              </a:ext>
            </a:extLst>
          </p:cNvPr>
          <p:cNvPicPr>
            <a:picLocks noChangeAspect="1"/>
          </p:cNvPicPr>
          <p:nvPr/>
        </p:nvPicPr>
        <p:blipFill>
          <a:blip r:embed="rId2"/>
          <a:stretch>
            <a:fillRect/>
          </a:stretch>
        </p:blipFill>
        <p:spPr>
          <a:xfrm>
            <a:off x="0" y="193541"/>
            <a:ext cx="9144000" cy="4702628"/>
          </a:xfrm>
          <a:prstGeom prst="rect">
            <a:avLst/>
          </a:prstGeom>
        </p:spPr>
      </p:pic>
    </p:spTree>
    <p:extLst>
      <p:ext uri="{BB962C8B-B14F-4D97-AF65-F5344CB8AC3E}">
        <p14:creationId xmlns:p14="http://schemas.microsoft.com/office/powerpoint/2010/main" val="1644204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108E-070D-3F1F-D096-7151180DB0E7}"/>
              </a:ext>
            </a:extLst>
          </p:cNvPr>
          <p:cNvSpPr>
            <a:spLocks noGrp="1"/>
          </p:cNvSpPr>
          <p:nvPr>
            <p:ph type="title"/>
          </p:nvPr>
        </p:nvSpPr>
        <p:spPr/>
        <p:txBody>
          <a:bodyPr>
            <a:normAutofit fontScale="90000"/>
          </a:bodyPr>
          <a:lstStyle/>
          <a:p>
            <a:r>
              <a:rPr lang="en-US" dirty="0"/>
              <a:t>Join Table Needed</a:t>
            </a:r>
          </a:p>
        </p:txBody>
      </p:sp>
      <p:sp>
        <p:nvSpPr>
          <p:cNvPr id="3" name="Text Placeholder 2">
            <a:extLst>
              <a:ext uri="{FF2B5EF4-FFF2-40B4-BE49-F238E27FC236}">
                <a16:creationId xmlns:a16="http://schemas.microsoft.com/office/drawing/2014/main" id="{DAB74CF7-C05B-F3D2-F411-116E5B40C19A}"/>
              </a:ext>
            </a:extLst>
          </p:cNvPr>
          <p:cNvSpPr>
            <a:spLocks noGrp="1"/>
          </p:cNvSpPr>
          <p:nvPr>
            <p:ph type="body" idx="1"/>
          </p:nvPr>
        </p:nvSpPr>
        <p:spPr/>
        <p:txBody>
          <a:bodyPr/>
          <a:lstStyle/>
          <a:p>
            <a:r>
              <a:rPr lang="en-US" dirty="0"/>
              <a:t>Using a list of counties with coordinates</a:t>
            </a:r>
          </a:p>
          <a:p>
            <a:pPr lvl="1"/>
            <a:r>
              <a:rPr lang="en-US" strike="sngStrike" dirty="0"/>
              <a:t>Initial idea: web search</a:t>
            </a:r>
          </a:p>
          <a:p>
            <a:pPr marL="596900" lvl="1" indent="0">
              <a:buNone/>
            </a:pPr>
            <a:endParaRPr lang="en-US" strike="sngStrike" dirty="0"/>
          </a:p>
          <a:p>
            <a:r>
              <a:rPr lang="en-US" dirty="0"/>
              <a:t>Geocoding</a:t>
            </a:r>
          </a:p>
          <a:p>
            <a:pPr lvl="1"/>
            <a:r>
              <a:rPr lang="en-US" dirty="0"/>
              <a:t>“Geocoding refers to the assignment of geocodes or coordinates to geographically reference data provided in a textual format.”</a:t>
            </a:r>
            <a:br>
              <a:rPr lang="en-US" dirty="0"/>
            </a:br>
            <a:r>
              <a:rPr lang="en-US" sz="1600" dirty="0"/>
              <a:t>– https://</a:t>
            </a:r>
            <a:r>
              <a:rPr lang="en-US" sz="1600" dirty="0" err="1"/>
              <a:t>en.wikipedia.org</a:t>
            </a:r>
            <a:r>
              <a:rPr lang="en-US" sz="1600" dirty="0"/>
              <a:t>/wiki/Geocode</a:t>
            </a:r>
            <a:endParaRPr lang="en-US" dirty="0"/>
          </a:p>
        </p:txBody>
      </p:sp>
      <p:sp>
        <p:nvSpPr>
          <p:cNvPr id="6" name="Rectangle 5">
            <a:extLst>
              <a:ext uri="{FF2B5EF4-FFF2-40B4-BE49-F238E27FC236}">
                <a16:creationId xmlns:a16="http://schemas.microsoft.com/office/drawing/2014/main" id="{BD13BE86-8994-BEC9-CE63-75FAA34948BE}"/>
              </a:ext>
            </a:extLst>
          </p:cNvPr>
          <p:cNvSpPr/>
          <p:nvPr/>
        </p:nvSpPr>
        <p:spPr>
          <a:xfrm>
            <a:off x="1707777"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Address</a:t>
            </a:r>
          </a:p>
        </p:txBody>
      </p:sp>
      <p:sp>
        <p:nvSpPr>
          <p:cNvPr id="14" name="Rectangle 13">
            <a:extLst>
              <a:ext uri="{FF2B5EF4-FFF2-40B4-BE49-F238E27FC236}">
                <a16:creationId xmlns:a16="http://schemas.microsoft.com/office/drawing/2014/main" id="{38670640-26F6-0D06-AC86-A5E2865EC737}"/>
              </a:ext>
            </a:extLst>
          </p:cNvPr>
          <p:cNvSpPr/>
          <p:nvPr/>
        </p:nvSpPr>
        <p:spPr>
          <a:xfrm>
            <a:off x="3541059" y="3991025"/>
            <a:ext cx="2061882" cy="1091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39192C-420A-4F15-8D31-418316D1B784}"/>
              </a:ext>
            </a:extLst>
          </p:cNvPr>
          <p:cNvSpPr/>
          <p:nvPr/>
        </p:nvSpPr>
        <p:spPr>
          <a:xfrm>
            <a:off x="3796553"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API</a:t>
            </a:r>
          </a:p>
        </p:txBody>
      </p:sp>
      <p:sp>
        <p:nvSpPr>
          <p:cNvPr id="8" name="Rectangle 7">
            <a:extLst>
              <a:ext uri="{FF2B5EF4-FFF2-40B4-BE49-F238E27FC236}">
                <a16:creationId xmlns:a16="http://schemas.microsoft.com/office/drawing/2014/main" id="{57EB8D78-DDFE-5B7F-7C87-E09783994D5C}"/>
              </a:ext>
            </a:extLst>
          </p:cNvPr>
          <p:cNvSpPr/>
          <p:nvPr/>
        </p:nvSpPr>
        <p:spPr>
          <a:xfrm>
            <a:off x="5885329" y="4152677"/>
            <a:ext cx="1550894" cy="564776"/>
          </a:xfrm>
          <a:prstGeom prst="rect">
            <a:avLst/>
          </a:prstGeom>
          <a:solidFill>
            <a:schemeClr val="bg1"/>
          </a:solidFill>
          <a:ln>
            <a:solidFill>
              <a:srgbClr val="1B7A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dk2"/>
                </a:solidFill>
                <a:latin typeface="Arial"/>
                <a:cs typeface="Arial"/>
              </a:rPr>
              <a:t>Coordinates</a:t>
            </a:r>
          </a:p>
        </p:txBody>
      </p:sp>
      <p:cxnSp>
        <p:nvCxnSpPr>
          <p:cNvPr id="10" name="Straight Arrow Connector 9">
            <a:extLst>
              <a:ext uri="{FF2B5EF4-FFF2-40B4-BE49-F238E27FC236}">
                <a16:creationId xmlns:a16="http://schemas.microsoft.com/office/drawing/2014/main" id="{950EC2FE-FBC5-ADB6-C710-1D82AFF66C27}"/>
              </a:ext>
            </a:extLst>
          </p:cNvPr>
          <p:cNvCxnSpPr>
            <a:stCxn id="6" idx="3"/>
            <a:endCxn id="7" idx="1"/>
          </p:cNvCxnSpPr>
          <p:nvPr/>
        </p:nvCxnSpPr>
        <p:spPr>
          <a:xfrm>
            <a:off x="3258671"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DD9D11-56A3-858D-815D-4FBD4DC31B80}"/>
              </a:ext>
            </a:extLst>
          </p:cNvPr>
          <p:cNvCxnSpPr>
            <a:cxnSpLocks/>
            <a:stCxn id="7" idx="3"/>
            <a:endCxn id="8" idx="1"/>
          </p:cNvCxnSpPr>
          <p:nvPr/>
        </p:nvCxnSpPr>
        <p:spPr>
          <a:xfrm>
            <a:off x="5347447" y="4435065"/>
            <a:ext cx="537882" cy="0"/>
          </a:xfrm>
          <a:prstGeom prst="straightConnector1">
            <a:avLst/>
          </a:prstGeom>
          <a:ln w="25400">
            <a:solidFill>
              <a:srgbClr val="1B7A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06E0-CD8A-5D5A-0508-B58C5CBE7AF1}"/>
              </a:ext>
            </a:extLst>
          </p:cNvPr>
          <p:cNvSpPr>
            <a:spLocks noGrp="1"/>
          </p:cNvSpPr>
          <p:nvPr>
            <p:ph type="title"/>
          </p:nvPr>
        </p:nvSpPr>
        <p:spPr/>
        <p:txBody>
          <a:bodyPr>
            <a:normAutofit fontScale="90000"/>
          </a:bodyPr>
          <a:lstStyle/>
          <a:p>
            <a:r>
              <a:rPr lang="en-US" dirty="0"/>
              <a:t>Join Table</a:t>
            </a:r>
          </a:p>
        </p:txBody>
      </p:sp>
      <p:sp>
        <p:nvSpPr>
          <p:cNvPr id="5" name="Rectangle 4">
            <a:extLst>
              <a:ext uri="{FF2B5EF4-FFF2-40B4-BE49-F238E27FC236}">
                <a16:creationId xmlns:a16="http://schemas.microsoft.com/office/drawing/2014/main" id="{E97340F0-1E44-2CAE-4534-02E261A6FC3F}"/>
              </a:ext>
            </a:extLst>
          </p:cNvPr>
          <p:cNvSpPr/>
          <p:nvPr/>
        </p:nvSpPr>
        <p:spPr>
          <a:xfrm>
            <a:off x="3630168" y="4361688"/>
            <a:ext cx="1972772" cy="720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CE7DA03E-081A-186F-BF16-5EC047C43672}"/>
              </a:ext>
            </a:extLst>
          </p:cNvPr>
          <p:cNvGraphicFramePr>
            <a:graphicFrameLocks noGrp="1"/>
          </p:cNvGraphicFramePr>
          <p:nvPr>
            <p:extLst>
              <p:ext uri="{D42A27DB-BD31-4B8C-83A1-F6EECF244321}">
                <p14:modId xmlns:p14="http://schemas.microsoft.com/office/powerpoint/2010/main" val="1019850803"/>
              </p:ext>
            </p:extLst>
          </p:nvPr>
        </p:nvGraphicFramePr>
        <p:xfrm>
          <a:off x="4132731" y="331720"/>
          <a:ext cx="4753359" cy="4811780"/>
        </p:xfrm>
        <a:graphic>
          <a:graphicData uri="http://schemas.openxmlformats.org/drawingml/2006/table">
            <a:tbl>
              <a:tblPr/>
              <a:tblGrid>
                <a:gridCol w="992462">
                  <a:extLst>
                    <a:ext uri="{9D8B030D-6E8A-4147-A177-3AD203B41FA5}">
                      <a16:colId xmlns:a16="http://schemas.microsoft.com/office/drawing/2014/main" val="331361819"/>
                    </a:ext>
                  </a:extLst>
                </a:gridCol>
                <a:gridCol w="1044441">
                  <a:extLst>
                    <a:ext uri="{9D8B030D-6E8A-4147-A177-3AD203B41FA5}">
                      <a16:colId xmlns:a16="http://schemas.microsoft.com/office/drawing/2014/main" val="1421499201"/>
                    </a:ext>
                  </a:extLst>
                </a:gridCol>
                <a:gridCol w="1077093">
                  <a:extLst>
                    <a:ext uri="{9D8B030D-6E8A-4147-A177-3AD203B41FA5}">
                      <a16:colId xmlns:a16="http://schemas.microsoft.com/office/drawing/2014/main" val="2463933167"/>
                    </a:ext>
                  </a:extLst>
                </a:gridCol>
                <a:gridCol w="793522">
                  <a:extLst>
                    <a:ext uri="{9D8B030D-6E8A-4147-A177-3AD203B41FA5}">
                      <a16:colId xmlns:a16="http://schemas.microsoft.com/office/drawing/2014/main" val="1033434348"/>
                    </a:ext>
                  </a:extLst>
                </a:gridCol>
                <a:gridCol w="845841">
                  <a:extLst>
                    <a:ext uri="{9D8B030D-6E8A-4147-A177-3AD203B41FA5}">
                      <a16:colId xmlns:a16="http://schemas.microsoft.com/office/drawing/2014/main" val="549644759"/>
                    </a:ext>
                  </a:extLst>
                </a:gridCol>
              </a:tblGrid>
              <a:tr h="240589">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Country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State</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a:solidFill>
                            <a:srgbClr val="000000"/>
                          </a:solidFill>
                          <a:effectLst/>
                          <a:latin typeface="Arial" panose="020B0604020202020204" pitchFamily="34" charset="0"/>
                          <a:cs typeface="Arial" panose="020B0604020202020204" pitchFamily="34" charset="0"/>
                        </a:rPr>
                        <a:t>County</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lat</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b="1" dirty="0" err="1">
                          <a:solidFill>
                            <a:srgbClr val="000000"/>
                          </a:solidFill>
                          <a:effectLst/>
                          <a:latin typeface="Arial" panose="020B0604020202020204" pitchFamily="34" charset="0"/>
                          <a:cs typeface="Arial" panose="020B0604020202020204" pitchFamily="34" charset="0"/>
                        </a:rPr>
                        <a:t>lon</a:t>
                      </a:r>
                      <a:endParaRPr lang="en-US" sz="1200" b="1"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7280154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Baharak</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36.9624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70.86874</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56775882"/>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Ishkashim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36.97669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71.45003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4434267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Kishim</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36.82093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70.09848</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00580242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Badakhshan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Shighnan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37.5589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71.48942</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531452903"/>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Badakhshan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Zebak</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36.70442</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71.57036</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19863237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Ghormach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35.76058</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63.593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850440661"/>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Badghis</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Jawand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35.07173</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64.12571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45874724"/>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Andarab</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35.62599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69.18434</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4265628767"/>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a:t>
                      </a:r>
                      <a:r>
                        <a:rPr lang="en-US" sz="1200" dirty="0">
                          <a:solidFill>
                            <a:srgbClr val="000000"/>
                          </a:solidFill>
                          <a:effectLst/>
                          <a:latin typeface="Arial" panose="020B0604020202020204" pitchFamily="34" charset="0"/>
                          <a:cs typeface="Arial" panose="020B0604020202020204" pitchFamily="34" charset="0"/>
                        </a:rPr>
                        <a:t> City</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072695307"/>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Baghlani</a:t>
                      </a:r>
                      <a:r>
                        <a:rPr lang="en-US" sz="1200" dirty="0">
                          <a:solidFill>
                            <a:srgbClr val="000000"/>
                          </a:solidFill>
                          <a:effectLst/>
                          <a:latin typeface="Arial" panose="020B0604020202020204" pitchFamily="34" charset="0"/>
                          <a:cs typeface="Arial" panose="020B0604020202020204" pitchFamily="34" charset="0"/>
                        </a:rPr>
                        <a:t> </a:t>
                      </a:r>
                      <a:r>
                        <a:rPr lang="en-US" sz="1200" dirty="0" err="1">
                          <a:solidFill>
                            <a:srgbClr val="000000"/>
                          </a:solidFill>
                          <a:effectLst/>
                          <a:latin typeface="Arial" panose="020B0604020202020204" pitchFamily="34" charset="0"/>
                          <a:cs typeface="Arial" panose="020B0604020202020204" pitchFamily="34" charset="0"/>
                        </a:rPr>
                        <a:t>Jadid</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7597174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Burka</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74388798"/>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Doshi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210006393"/>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Khinjan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26412755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err="1">
                          <a:solidFill>
                            <a:srgbClr val="000000"/>
                          </a:solidFill>
                          <a:effectLst/>
                          <a:latin typeface="Arial" panose="020B0604020202020204" pitchFamily="34" charset="0"/>
                          <a:cs typeface="Arial" panose="020B0604020202020204" pitchFamily="34" charset="0"/>
                        </a:rPr>
                        <a:t>Nahrin</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36.14867</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68.72341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305164322"/>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Baghlan</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Puli </a:t>
                      </a:r>
                      <a:r>
                        <a:rPr lang="en-US" sz="1200" dirty="0" err="1">
                          <a:solidFill>
                            <a:srgbClr val="000000"/>
                          </a:solidFill>
                          <a:effectLst/>
                          <a:latin typeface="Arial" panose="020B0604020202020204" pitchFamily="34" charset="0"/>
                          <a:cs typeface="Arial" panose="020B0604020202020204" pitchFamily="34" charset="0"/>
                        </a:rPr>
                        <a:t>Khumri</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35.96299</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68.70387</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626614580"/>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367572205"/>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Kaldar</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2929189769"/>
                  </a:ext>
                </a:extLst>
              </a:tr>
              <a:tr h="240589">
                <a:tc>
                  <a:txBody>
                    <a:bodyPr/>
                    <a:lstStyle/>
                    <a:p>
                      <a:pPr algn="r"/>
                      <a:r>
                        <a:rPr lang="en-US" sz="1200" b="0">
                          <a:solidFill>
                            <a:srgbClr val="000000"/>
                          </a:solidFill>
                          <a:effectLst/>
                          <a:latin typeface="Arial" panose="020B0604020202020204" pitchFamily="34" charset="0"/>
                          <a:cs typeface="Arial" panose="020B0604020202020204" pitchFamily="34" charset="0"/>
                        </a:rPr>
                        <a:t>Afghanistan</a:t>
                      </a:r>
                      <a:endParaRPr lang="en-US" sz="1200" b="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Balkh</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a:solidFill>
                            <a:srgbClr val="000000"/>
                          </a:solidFill>
                          <a:effectLst/>
                          <a:latin typeface="Arial" panose="020B0604020202020204" pitchFamily="34" charset="0"/>
                          <a:cs typeface="Arial" panose="020B0604020202020204" pitchFamily="34" charset="0"/>
                        </a:rPr>
                        <a:t>Khulm</a:t>
                      </a:r>
                      <a:endParaRPr lang="en-US" sz="120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34.53313</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69.10221</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980963194"/>
                  </a:ext>
                </a:extLst>
              </a:tr>
              <a:tr h="240589">
                <a:tc>
                  <a:txBody>
                    <a:bodyPr/>
                    <a:lstStyle/>
                    <a:p>
                      <a:pPr algn="r"/>
                      <a:r>
                        <a:rPr lang="en-US" sz="1200" b="0" dirty="0">
                          <a:solidFill>
                            <a:srgbClr val="000000"/>
                          </a:solidFill>
                          <a:effectLst/>
                          <a:latin typeface="Arial" panose="020B0604020202020204" pitchFamily="34" charset="0"/>
                          <a:cs typeface="Arial" panose="020B0604020202020204" pitchFamily="34" charset="0"/>
                        </a:rPr>
                        <a:t>Afghanistan</a:t>
                      </a:r>
                      <a:endParaRPr lang="en-US" sz="1200" b="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Balkh</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Mazar-</a:t>
                      </a:r>
                      <a:r>
                        <a:rPr lang="en-US" sz="1200" dirty="0" err="1">
                          <a:solidFill>
                            <a:srgbClr val="000000"/>
                          </a:solidFill>
                          <a:effectLst/>
                          <a:latin typeface="Arial" panose="020B0604020202020204" pitchFamily="34" charset="0"/>
                          <a:cs typeface="Arial" panose="020B0604020202020204" pitchFamily="34" charset="0"/>
                        </a:rPr>
                        <a:t>i</a:t>
                      </a:r>
                      <a:r>
                        <a:rPr lang="en-US" sz="1200" dirty="0">
                          <a:solidFill>
                            <a:srgbClr val="000000"/>
                          </a:solidFill>
                          <a:effectLst/>
                          <a:latin typeface="Arial" panose="020B0604020202020204" pitchFamily="34" charset="0"/>
                          <a:cs typeface="Arial" panose="020B0604020202020204" pitchFamily="34" charset="0"/>
                        </a:rPr>
                        <a:t>-Sharif</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36.70745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algn="r"/>
                      <a:r>
                        <a:rPr lang="en-US" sz="1200" dirty="0">
                          <a:solidFill>
                            <a:srgbClr val="000000"/>
                          </a:solidFill>
                          <a:effectLst/>
                          <a:latin typeface="Arial" panose="020B0604020202020204" pitchFamily="34" charset="0"/>
                          <a:cs typeface="Arial" panose="020B0604020202020204" pitchFamily="34" charset="0"/>
                        </a:rPr>
                        <a:t>67.10885</a:t>
                      </a:r>
                      <a:endParaRPr lang="en-US" sz="1200" dirty="0">
                        <a:effectLst/>
                        <a:latin typeface="Arial" panose="020B0604020202020204" pitchFamily="34" charset="0"/>
                        <a:cs typeface="Arial" panose="020B0604020202020204" pitchFamily="34" charset="0"/>
                      </a:endParaRPr>
                    </a:p>
                  </a:txBody>
                  <a:tcPr marL="9223" marR="9223" marT="9223" marB="9223">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3786074914"/>
                  </a:ext>
                </a:extLst>
              </a:tr>
            </a:tbl>
          </a:graphicData>
        </a:graphic>
      </p:graphicFrame>
      <p:sp>
        <p:nvSpPr>
          <p:cNvPr id="3" name="Text Placeholder 2">
            <a:extLst>
              <a:ext uri="{FF2B5EF4-FFF2-40B4-BE49-F238E27FC236}">
                <a16:creationId xmlns:a16="http://schemas.microsoft.com/office/drawing/2014/main" id="{03100C7D-624F-E348-2C5B-3F55853FBB1E}"/>
              </a:ext>
            </a:extLst>
          </p:cNvPr>
          <p:cNvSpPr>
            <a:spLocks noGrp="1"/>
          </p:cNvSpPr>
          <p:nvPr>
            <p:ph type="body" idx="1"/>
          </p:nvPr>
        </p:nvSpPr>
        <p:spPr>
          <a:xfrm>
            <a:off x="311700" y="1152475"/>
            <a:ext cx="3821031" cy="3659305"/>
          </a:xfrm>
        </p:spPr>
        <p:txBody>
          <a:bodyPr>
            <a:normAutofit lnSpcReduction="10000"/>
          </a:bodyPr>
          <a:lstStyle/>
          <a:p>
            <a:r>
              <a:rPr lang="en-US" sz="2000" dirty="0"/>
              <a:t>41,765 pairs</a:t>
            </a:r>
            <a:br>
              <a:rPr lang="en-US" sz="2000" dirty="0"/>
            </a:br>
            <a:r>
              <a:rPr lang="en-US" sz="1150" dirty="0">
                <a:hlinkClick r:id="rId3"/>
              </a:rPr>
              <a:t>https://www.here.com/platform/geocoding</a:t>
            </a:r>
            <a:endParaRPr lang="en-US" sz="1150" dirty="0"/>
          </a:p>
          <a:p>
            <a:pPr lvl="1"/>
            <a:endParaRPr lang="en-US" dirty="0"/>
          </a:p>
          <a:p>
            <a:r>
              <a:rPr lang="en-US" sz="2000" dirty="0"/>
              <a:t>Provides coordinates for each country-state-country pair</a:t>
            </a:r>
          </a:p>
          <a:p>
            <a:pPr lvl="1"/>
            <a:endParaRPr lang="en-US" sz="1600" dirty="0"/>
          </a:p>
          <a:p>
            <a:r>
              <a:rPr lang="en-US" sz="2000" dirty="0"/>
              <a:t>Different providers, “Here Maps” in this case</a:t>
            </a:r>
          </a:p>
          <a:p>
            <a:pPr lvl="1"/>
            <a:r>
              <a:rPr lang="en-US" sz="1600" dirty="0"/>
              <a:t>Demo code in repo</a:t>
            </a:r>
            <a:br>
              <a:rPr lang="en-US" sz="1600" dirty="0"/>
            </a:br>
            <a:r>
              <a:rPr lang="en-US" sz="1600" dirty="0">
                <a:latin typeface="Courier New" panose="02070309020205020404" pitchFamily="49" charset="0"/>
                <a:cs typeface="Courier New" panose="02070309020205020404" pitchFamily="49" charset="0"/>
              </a:rPr>
              <a:t>geocoding </a:t>
            </a:r>
            <a:r>
              <a:rPr lang="en-US" sz="1600" dirty="0" err="1">
                <a:latin typeface="Courier New" panose="02070309020205020404" pitchFamily="49" charset="0"/>
                <a:cs typeface="Courier New" panose="02070309020205020404" pitchFamily="49" charset="0"/>
              </a:rPr>
              <a:t>example.py</a:t>
            </a:r>
            <a:endParaRPr lang="en-US" sz="1600" dirty="0"/>
          </a:p>
        </p:txBody>
      </p:sp>
    </p:spTree>
    <p:extLst>
      <p:ext uri="{BB962C8B-B14F-4D97-AF65-F5344CB8AC3E}">
        <p14:creationId xmlns:p14="http://schemas.microsoft.com/office/powerpoint/2010/main" val="156774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we are</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lnSpcReduction="10000"/>
          </a:bodyPr>
          <a:lstStyle/>
          <a:p>
            <a:r>
              <a:rPr lang="en-US" dirty="0"/>
              <a:t>Robert Spang</a:t>
            </a:r>
          </a:p>
          <a:p>
            <a:pPr lvl="1"/>
            <a:r>
              <a:rPr lang="en-US" dirty="0"/>
              <a:t>TU Berlin, visiting scholar with the CGA</a:t>
            </a:r>
          </a:p>
          <a:p>
            <a:pPr lvl="1"/>
            <a:endParaRPr lang="en-US" dirty="0"/>
          </a:p>
          <a:p>
            <a:r>
              <a:rPr lang="en-US" dirty="0"/>
              <a:t>Devika </a:t>
            </a:r>
            <a:r>
              <a:rPr lang="en-US" dirty="0" err="1"/>
              <a:t>Kakkar</a:t>
            </a:r>
            <a:endParaRPr lang="en-US" dirty="0"/>
          </a:p>
          <a:p>
            <a:pPr lvl="1"/>
            <a:r>
              <a:rPr lang="en-US" dirty="0"/>
              <a:t>Data Science Project Manager</a:t>
            </a:r>
          </a:p>
          <a:p>
            <a:pPr marL="596900" lvl="1" indent="0">
              <a:buNone/>
            </a:pPr>
            <a:endParaRPr lang="en-US" dirty="0"/>
          </a:p>
          <a:p>
            <a:r>
              <a:rPr lang="en-US" dirty="0" err="1"/>
              <a:t>Xiaokang</a:t>
            </a:r>
            <a:r>
              <a:rPr lang="en-US" dirty="0"/>
              <a:t> Fu</a:t>
            </a:r>
          </a:p>
          <a:p>
            <a:pPr lvl="1"/>
            <a:r>
              <a:rPr lang="en-US" dirty="0"/>
              <a:t>Postdoctoral Fellow</a:t>
            </a:r>
          </a:p>
        </p:txBody>
      </p:sp>
    </p:spTree>
    <p:extLst>
      <p:ext uri="{BB962C8B-B14F-4D97-AF65-F5344CB8AC3E}">
        <p14:creationId xmlns:p14="http://schemas.microsoft.com/office/powerpoint/2010/main" val="3515885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a:p>
            <a:pPr lvl="1"/>
            <a:endParaRPr lang="en-US" sz="1800" dirty="0">
              <a:latin typeface="Courier New" panose="02070309020205020404" pitchFamily="49" charset="0"/>
              <a:cs typeface="Courier New" panose="02070309020205020404" pitchFamily="49" charset="0"/>
            </a:endParaRPr>
          </a:p>
          <a:p>
            <a:r>
              <a:rPr lang="en-US" dirty="0"/>
              <a:t>How to connect the two?</a:t>
            </a:r>
          </a:p>
        </p:txBody>
      </p:sp>
    </p:spTree>
    <p:extLst>
      <p:ext uri="{BB962C8B-B14F-4D97-AF65-F5344CB8AC3E}">
        <p14:creationId xmlns:p14="http://schemas.microsoft.com/office/powerpoint/2010/main" val="76766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EF71-FBD9-9DEC-9353-E9F65D328D99}"/>
              </a:ext>
            </a:extLst>
          </p:cNvPr>
          <p:cNvSpPr>
            <a:spLocks noGrp="1"/>
          </p:cNvSpPr>
          <p:nvPr>
            <p:ph type="title"/>
          </p:nvPr>
        </p:nvSpPr>
        <p:spPr/>
        <p:txBody>
          <a:bodyPr>
            <a:normAutofit fontScale="90000"/>
          </a:bodyPr>
          <a:lstStyle/>
          <a:p>
            <a:r>
              <a:rPr lang="en-US" dirty="0"/>
              <a:t>Case Study Data</a:t>
            </a:r>
          </a:p>
        </p:txBody>
      </p:sp>
      <p:sp>
        <p:nvSpPr>
          <p:cNvPr id="3" name="Text Placeholder 2">
            <a:extLst>
              <a:ext uri="{FF2B5EF4-FFF2-40B4-BE49-F238E27FC236}">
                <a16:creationId xmlns:a16="http://schemas.microsoft.com/office/drawing/2014/main" id="{A736F69D-3C55-B3B4-2826-91CD31799B44}"/>
              </a:ext>
            </a:extLst>
          </p:cNvPr>
          <p:cNvSpPr>
            <a:spLocks noGrp="1"/>
          </p:cNvSpPr>
          <p:nvPr>
            <p:ph type="body" idx="1"/>
          </p:nvPr>
        </p:nvSpPr>
        <p:spPr/>
        <p:txBody>
          <a:bodyPr>
            <a:normAutofit lnSpcReduction="10000"/>
          </a:bodyPr>
          <a:lstStyle/>
          <a:p>
            <a:r>
              <a:rPr lang="en-US" dirty="0"/>
              <a:t>TSGI</a:t>
            </a:r>
          </a:p>
          <a:p>
            <a:pPr lvl="1"/>
            <a:r>
              <a:rPr lang="en-US" sz="1800" dirty="0">
                <a:latin typeface="Courier New" panose="02070309020205020404" pitchFamily="49" charset="0"/>
                <a:cs typeface="Courier New" panose="02070309020205020404" pitchFamily="49" charset="0"/>
              </a:rPr>
              <a:t>date, country, state, county, </a:t>
            </a:r>
            <a:r>
              <a:rPr lang="en-US" sz="1800" dirty="0" err="1">
                <a:latin typeface="Courier New" panose="02070309020205020404" pitchFamily="49" charset="0"/>
                <a:cs typeface="Courier New" panose="02070309020205020404" pitchFamily="49" charset="0"/>
              </a:rPr>
              <a:t>sentiment_score</a:t>
            </a:r>
            <a:r>
              <a:rPr lang="en-US" sz="1800" dirty="0">
                <a:latin typeface="Courier New" panose="02070309020205020404" pitchFamily="49" charset="0"/>
                <a:cs typeface="Courier New" panose="02070309020205020404" pitchFamily="49" charset="0"/>
              </a:rPr>
              <a:t>, tweets</a:t>
            </a:r>
          </a:p>
          <a:p>
            <a:endParaRPr lang="en-US" dirty="0"/>
          </a:p>
          <a:p>
            <a:r>
              <a:rPr lang="en-US" dirty="0"/>
              <a:t>Join table</a:t>
            </a:r>
          </a:p>
          <a:p>
            <a:pPr lvl="1"/>
            <a:r>
              <a:rPr lang="en-US" dirty="0">
                <a:latin typeface="Courier New" panose="02070309020205020404" pitchFamily="49" charset="0"/>
                <a:cs typeface="Courier New" panose="02070309020205020404" pitchFamily="49" charset="0"/>
              </a:rPr>
              <a:t>country, state, county, latitude, longitude</a:t>
            </a:r>
          </a:p>
          <a:p>
            <a:pPr marL="596900" lvl="1" indent="0">
              <a:buNone/>
            </a:pPr>
            <a:endParaRPr lang="en-US" dirty="0"/>
          </a:p>
          <a:p>
            <a:r>
              <a:rPr lang="en-US" dirty="0"/>
              <a:t>Precipitation</a:t>
            </a:r>
          </a:p>
          <a:p>
            <a:pPr lvl="1"/>
            <a:r>
              <a:rPr lang="en-US" sz="1800" dirty="0">
                <a:latin typeface="Courier New" panose="02070309020205020404" pitchFamily="49" charset="0"/>
                <a:cs typeface="Courier New" panose="02070309020205020404" pitchFamily="49" charset="0"/>
              </a:rPr>
              <a:t>day of year, latitude, longitude</a:t>
            </a:r>
          </a:p>
        </p:txBody>
      </p:sp>
      <p:sp>
        <p:nvSpPr>
          <p:cNvPr id="6" name="Right Brace 5">
            <a:extLst>
              <a:ext uri="{FF2B5EF4-FFF2-40B4-BE49-F238E27FC236}">
                <a16:creationId xmlns:a16="http://schemas.microsoft.com/office/drawing/2014/main" id="{AD6949E7-737E-5BD5-F21A-D5162CADB1DD}"/>
              </a:ext>
            </a:extLst>
          </p:cNvPr>
          <p:cNvSpPr/>
          <p:nvPr/>
        </p:nvSpPr>
        <p:spPr>
          <a:xfrm rot="5400000">
            <a:off x="6192371" y="1692091"/>
            <a:ext cx="430306" cy="2980764"/>
          </a:xfrm>
          <a:prstGeom prst="rightBrace">
            <a:avLst>
              <a:gd name="adj1" fmla="val 83854"/>
              <a:gd name="adj2" fmla="val 8416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AEE8C9D-00E3-58B6-46A2-ACE73112989C}"/>
              </a:ext>
            </a:extLst>
          </p:cNvPr>
          <p:cNvSpPr/>
          <p:nvPr/>
        </p:nvSpPr>
        <p:spPr>
          <a:xfrm rot="16200000">
            <a:off x="4152901" y="2225772"/>
            <a:ext cx="430306" cy="2720787"/>
          </a:xfrm>
          <a:prstGeom prst="rightBrace">
            <a:avLst>
              <a:gd name="adj1" fmla="val 83854"/>
              <a:gd name="adj2" fmla="val 87798"/>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50DB265A-F307-1465-A8B0-07AA41402299}"/>
              </a:ext>
            </a:extLst>
          </p:cNvPr>
          <p:cNvSpPr/>
          <p:nvPr/>
        </p:nvSpPr>
        <p:spPr>
          <a:xfrm rot="5400000">
            <a:off x="3422281" y="607354"/>
            <a:ext cx="430306" cy="3052493"/>
          </a:xfrm>
          <a:prstGeom prst="rightBrace">
            <a:avLst>
              <a:gd name="adj1" fmla="val 83854"/>
              <a:gd name="adj2" fmla="val 5793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340A2E-78E6-6FC0-5609-F4B95983F772}"/>
              </a:ext>
            </a:extLst>
          </p:cNvPr>
          <p:cNvSpPr/>
          <p:nvPr/>
        </p:nvSpPr>
        <p:spPr>
          <a:xfrm rot="16200000">
            <a:off x="2791382" y="846319"/>
            <a:ext cx="430306" cy="3381948"/>
          </a:xfrm>
          <a:prstGeom prst="rightBrace">
            <a:avLst>
              <a:gd name="adj1" fmla="val 83854"/>
              <a:gd name="adj2" fmla="val 6121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A22-D169-F59F-5602-862F214E471C}"/>
              </a:ext>
            </a:extLst>
          </p:cNvPr>
          <p:cNvSpPr>
            <a:spLocks noGrp="1"/>
          </p:cNvSpPr>
          <p:nvPr>
            <p:ph type="title"/>
          </p:nvPr>
        </p:nvSpPr>
        <p:spPr/>
        <p:txBody>
          <a:bodyPr>
            <a:normAutofit fontScale="90000"/>
          </a:bodyPr>
          <a:lstStyle/>
          <a:p>
            <a:r>
              <a:rPr lang="en-US" dirty="0"/>
              <a:t>How to work with big data sets?</a:t>
            </a:r>
          </a:p>
        </p:txBody>
      </p:sp>
      <p:sp>
        <p:nvSpPr>
          <p:cNvPr id="3" name="Text Placeholder 2">
            <a:extLst>
              <a:ext uri="{FF2B5EF4-FFF2-40B4-BE49-F238E27FC236}">
                <a16:creationId xmlns:a16="http://schemas.microsoft.com/office/drawing/2014/main" id="{F7E0BC9D-B871-30C1-867C-F509802E1E2B}"/>
              </a:ext>
            </a:extLst>
          </p:cNvPr>
          <p:cNvSpPr>
            <a:spLocks noGrp="1"/>
          </p:cNvSpPr>
          <p:nvPr>
            <p:ph type="body" idx="1"/>
          </p:nvPr>
        </p:nvSpPr>
        <p:spPr/>
        <p:txBody>
          <a:bodyPr/>
          <a:lstStyle/>
          <a:p>
            <a:pPr marL="596900" indent="-457200">
              <a:buFont typeface="+mj-lt"/>
              <a:buAutoNum type="arabicPeriod"/>
            </a:pPr>
            <a:r>
              <a:rPr lang="en-US" dirty="0"/>
              <a:t>Develop toy example locally</a:t>
            </a:r>
          </a:p>
          <a:p>
            <a:pPr lvl="1"/>
            <a:endParaRPr lang="en-US" dirty="0"/>
          </a:p>
          <a:p>
            <a:pPr marL="596900" indent="-457200">
              <a:buFont typeface="+mj-lt"/>
              <a:buAutoNum type="arabicPeriod"/>
            </a:pPr>
            <a:r>
              <a:rPr lang="en-US" dirty="0"/>
              <a:t>Move data &amp; code to the Cluster</a:t>
            </a:r>
          </a:p>
          <a:p>
            <a:pPr marL="1054100" lvl="1" indent="-457200">
              <a:buFont typeface="+mj-lt"/>
              <a:buAutoNum type="arabicPeriod"/>
            </a:pPr>
            <a:endParaRPr lang="en-US" dirty="0"/>
          </a:p>
          <a:p>
            <a:pPr marL="596900" indent="-457200">
              <a:buFont typeface="+mj-lt"/>
              <a:buAutoNum type="arabicPeriod"/>
            </a:pPr>
            <a:r>
              <a:rPr lang="en-US" dirty="0"/>
              <a:t>Scale example to use entire data set</a:t>
            </a:r>
          </a:p>
        </p:txBody>
      </p:sp>
    </p:spTree>
    <p:extLst>
      <p:ext uri="{BB962C8B-B14F-4D97-AF65-F5344CB8AC3E}">
        <p14:creationId xmlns:p14="http://schemas.microsoft.com/office/powerpoint/2010/main" val="284252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lnSpcReduction="10000"/>
          </a:bodyPr>
          <a:lstStyle/>
          <a:p>
            <a:r>
              <a:rPr lang="en-US" dirty="0"/>
              <a:t>Understand the problem &amp; the how to use the data</a:t>
            </a:r>
          </a:p>
          <a:p>
            <a:pPr marL="596900" lvl="1" indent="0">
              <a:buNone/>
            </a:pPr>
            <a:endParaRPr lang="en-US" dirty="0"/>
          </a:p>
          <a:p>
            <a:r>
              <a:rPr lang="en-US" dirty="0"/>
              <a:t>Develop a toy example</a:t>
            </a:r>
          </a:p>
          <a:p>
            <a:pPr lvl="1"/>
            <a:r>
              <a:rPr lang="en-US" dirty="0"/>
              <a:t>Vertical prototype</a:t>
            </a:r>
          </a:p>
          <a:p>
            <a:pPr lvl="1"/>
            <a:r>
              <a:rPr lang="en-US" dirty="0"/>
              <a:t>“Divide and conquer”</a:t>
            </a:r>
          </a:p>
          <a:p>
            <a:pPr lvl="2"/>
            <a:r>
              <a:rPr lang="en-US" dirty="0"/>
              <a:t>Solve the problem using a manageable subset of the data</a:t>
            </a:r>
          </a:p>
          <a:p>
            <a:pPr lvl="1"/>
            <a:r>
              <a:rPr lang="en-US" dirty="0"/>
              <a:t>Allows you to work on your local machine</a:t>
            </a:r>
          </a:p>
          <a:p>
            <a:pPr lvl="2"/>
            <a:r>
              <a:rPr lang="en-US" dirty="0"/>
              <a:t>Faster development iterations</a:t>
            </a:r>
          </a:p>
          <a:p>
            <a:pPr lvl="2"/>
            <a:r>
              <a:rPr lang="en-US" dirty="0"/>
              <a:t>Your favorite development environment</a:t>
            </a:r>
          </a:p>
        </p:txBody>
      </p:sp>
    </p:spTree>
    <p:extLst>
      <p:ext uri="{BB962C8B-B14F-4D97-AF65-F5344CB8AC3E}">
        <p14:creationId xmlns:p14="http://schemas.microsoft.com/office/powerpoint/2010/main" val="3665392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DC36-648C-DCB8-E71B-09C1A7CE76CD}"/>
              </a:ext>
            </a:extLst>
          </p:cNvPr>
          <p:cNvSpPr>
            <a:spLocks noGrp="1"/>
          </p:cNvSpPr>
          <p:nvPr>
            <p:ph type="title"/>
          </p:nvPr>
        </p:nvSpPr>
        <p:spPr/>
        <p:txBody>
          <a:bodyPr>
            <a:normAutofit fontScale="90000"/>
          </a:bodyPr>
          <a:lstStyle/>
          <a:p>
            <a:r>
              <a:rPr lang="en-US" dirty="0"/>
              <a:t>Toy Example &amp; Scaling</a:t>
            </a:r>
          </a:p>
        </p:txBody>
      </p:sp>
      <p:sp>
        <p:nvSpPr>
          <p:cNvPr id="3" name="Text Placeholder 2">
            <a:extLst>
              <a:ext uri="{FF2B5EF4-FFF2-40B4-BE49-F238E27FC236}">
                <a16:creationId xmlns:a16="http://schemas.microsoft.com/office/drawing/2014/main" id="{B9182B18-CE09-7E13-0637-F688C150C137}"/>
              </a:ext>
            </a:extLst>
          </p:cNvPr>
          <p:cNvSpPr>
            <a:spLocks noGrp="1"/>
          </p:cNvSpPr>
          <p:nvPr>
            <p:ph type="body" idx="1"/>
          </p:nvPr>
        </p:nvSpPr>
        <p:spPr/>
        <p:txBody>
          <a:bodyPr>
            <a:normAutofit/>
          </a:bodyPr>
          <a:lstStyle/>
          <a:p>
            <a:r>
              <a:rPr lang="en-US" dirty="0"/>
              <a:t>Transfer toy example to HPC environment</a:t>
            </a:r>
          </a:p>
          <a:p>
            <a:pPr lvl="1"/>
            <a:r>
              <a:rPr lang="en-US" dirty="0"/>
              <a:t>Test if everything works as expected</a:t>
            </a:r>
          </a:p>
          <a:p>
            <a:pPr lvl="2"/>
            <a:r>
              <a:rPr lang="en-US" dirty="0"/>
              <a:t>“Fail fast, fail often”</a:t>
            </a:r>
          </a:p>
          <a:p>
            <a:pPr lvl="1"/>
            <a:r>
              <a:rPr lang="en-US" dirty="0"/>
              <a:t>Note differences: </a:t>
            </a:r>
            <a:r>
              <a:rPr lang="en-US" dirty="0" err="1"/>
              <a:t>stdout</a:t>
            </a:r>
            <a:r>
              <a:rPr lang="en-US" dirty="0"/>
              <a:t>, error messages, results, …</a:t>
            </a:r>
          </a:p>
          <a:p>
            <a:pPr lvl="1"/>
            <a:endParaRPr lang="en-US" dirty="0"/>
          </a:p>
          <a:p>
            <a:r>
              <a:rPr lang="en-US" dirty="0"/>
              <a:t>Scale to the entire dataset</a:t>
            </a:r>
          </a:p>
          <a:p>
            <a:pPr lvl="1"/>
            <a:r>
              <a:rPr lang="en-US" dirty="0"/>
              <a:t>Allocate HPC resources</a:t>
            </a:r>
          </a:p>
        </p:txBody>
      </p:sp>
    </p:spTree>
    <p:extLst>
      <p:ext uri="{BB962C8B-B14F-4D97-AF65-F5344CB8AC3E}">
        <p14:creationId xmlns:p14="http://schemas.microsoft.com/office/powerpoint/2010/main" val="3856458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Merge all datasets</a:t>
            </a:r>
          </a:p>
          <a:p>
            <a:pPr lvl="1"/>
            <a:r>
              <a:rPr lang="en-US" dirty="0"/>
              <a:t>Develop this locally on your device</a:t>
            </a:r>
          </a:p>
          <a:p>
            <a:pPr lvl="1"/>
            <a:r>
              <a:rPr lang="en-US" dirty="0"/>
              <a:t>Load one TSGI file</a:t>
            </a:r>
          </a:p>
          <a:p>
            <a:pPr lvl="2"/>
            <a:r>
              <a:rPr lang="en-US" dirty="0"/>
              <a:t>E.g. year 2022</a:t>
            </a:r>
          </a:p>
          <a:p>
            <a:pPr lvl="2"/>
            <a:r>
              <a:rPr lang="en-US" dirty="0"/>
              <a:t>E.g. only Massachusetts counties, only east coast counties, …</a:t>
            </a:r>
          </a:p>
          <a:p>
            <a:pPr lvl="1"/>
            <a:r>
              <a:rPr lang="en-US" dirty="0"/>
              <a:t>Load one NOAA CPC file (same year)</a:t>
            </a:r>
          </a:p>
          <a:p>
            <a:pPr lvl="1"/>
            <a:r>
              <a:rPr lang="en-US" dirty="0"/>
              <a:t>Merge both using the join table</a:t>
            </a:r>
          </a:p>
        </p:txBody>
      </p:sp>
    </p:spTree>
    <p:extLst>
      <p:ext uri="{BB962C8B-B14F-4D97-AF65-F5344CB8AC3E}">
        <p14:creationId xmlns:p14="http://schemas.microsoft.com/office/powerpoint/2010/main" val="4044159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591B-CABE-054E-2CB2-1D0854449275}"/>
              </a:ext>
            </a:extLst>
          </p:cNvPr>
          <p:cNvSpPr>
            <a:spLocks noGrp="1"/>
          </p:cNvSpPr>
          <p:nvPr>
            <p:ph type="title"/>
          </p:nvPr>
        </p:nvSpPr>
        <p:spPr/>
        <p:txBody>
          <a:bodyPr>
            <a:normAutofit fontScale="90000"/>
          </a:bodyPr>
          <a:lstStyle/>
          <a:p>
            <a:r>
              <a:rPr lang="en-US" dirty="0"/>
              <a:t>Exercise - Develop a Toy Example II</a:t>
            </a:r>
          </a:p>
        </p:txBody>
      </p:sp>
      <p:sp>
        <p:nvSpPr>
          <p:cNvPr id="3" name="Text Placeholder 2">
            <a:extLst>
              <a:ext uri="{FF2B5EF4-FFF2-40B4-BE49-F238E27FC236}">
                <a16:creationId xmlns:a16="http://schemas.microsoft.com/office/drawing/2014/main" id="{BD1C9981-3DAD-210F-9157-F5F94B960806}"/>
              </a:ext>
            </a:extLst>
          </p:cNvPr>
          <p:cNvSpPr>
            <a:spLocks noGrp="1"/>
          </p:cNvSpPr>
          <p:nvPr>
            <p:ph type="body" idx="1"/>
          </p:nvPr>
        </p:nvSpPr>
        <p:spPr/>
        <p:txBody>
          <a:bodyPr/>
          <a:lstStyle/>
          <a:p>
            <a:r>
              <a:rPr lang="en-US" dirty="0"/>
              <a:t>Analyze the dataset</a:t>
            </a:r>
          </a:p>
          <a:p>
            <a:pPr lvl="1"/>
            <a:r>
              <a:rPr lang="en-US" dirty="0"/>
              <a:t>For each county</a:t>
            </a:r>
          </a:p>
          <a:p>
            <a:pPr lvl="2"/>
            <a:r>
              <a:rPr lang="en-US" dirty="0"/>
              <a:t>Collect all rainy days </a:t>
            </a:r>
            <a:r>
              <a:rPr lang="en-US" dirty="0">
                <a:sym typeface="Wingdings" pitchFamily="2" charset="2"/>
              </a:rPr>
              <a:t> compute average sentiment score</a:t>
            </a:r>
          </a:p>
          <a:p>
            <a:pPr lvl="2"/>
            <a:r>
              <a:rPr lang="en-US" dirty="0"/>
              <a:t>Collect all non-rainy days </a:t>
            </a:r>
            <a:r>
              <a:rPr lang="en-US" dirty="0">
                <a:sym typeface="Wingdings" pitchFamily="2" charset="2"/>
              </a:rPr>
              <a:t> compute average sentiment score</a:t>
            </a:r>
          </a:p>
          <a:p>
            <a:pPr lvl="2"/>
            <a:r>
              <a:rPr lang="en-US" dirty="0">
                <a:sym typeface="Wingdings" pitchFamily="2" charset="2"/>
              </a:rPr>
              <a:t>Return difference</a:t>
            </a:r>
          </a:p>
          <a:p>
            <a:pPr lvl="1"/>
            <a:r>
              <a:rPr lang="en-US" dirty="0">
                <a:sym typeface="Wingdings" pitchFamily="2" charset="2"/>
              </a:rPr>
              <a:t>Aggregate differences per country</a:t>
            </a:r>
            <a:endParaRPr lang="en-US" dirty="0"/>
          </a:p>
        </p:txBody>
      </p:sp>
    </p:spTree>
    <p:extLst>
      <p:ext uri="{BB962C8B-B14F-4D97-AF65-F5344CB8AC3E}">
        <p14:creationId xmlns:p14="http://schemas.microsoft.com/office/powerpoint/2010/main" val="2194608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AF76F3ED-1A87-A059-B365-09BFB55E371B}"/>
              </a:ext>
            </a:extLst>
          </p:cNvPr>
          <p:cNvPicPr>
            <a:picLocks noChangeAspect="1"/>
          </p:cNvPicPr>
          <p:nvPr/>
        </p:nvPicPr>
        <p:blipFill>
          <a:blip r:embed="rId4"/>
          <a:stretch>
            <a:fillRect/>
          </a:stretch>
        </p:blipFill>
        <p:spPr>
          <a:xfrm rot="418503">
            <a:off x="4598353" y="1967315"/>
            <a:ext cx="5031866" cy="5774382"/>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12228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2</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Openly available data sets</a:t>
            </a:r>
          </a:p>
          <a:p>
            <a:pPr lvl="1"/>
            <a:r>
              <a:rPr lang="en-US" dirty="0"/>
              <a:t>TSGI &amp; NOAA CPC precipitation</a:t>
            </a:r>
          </a:p>
          <a:p>
            <a:pPr lvl="1"/>
            <a:r>
              <a:rPr lang="en-US" dirty="0"/>
              <a:t>Join both using a geocoding look-up table</a:t>
            </a:r>
          </a:p>
          <a:p>
            <a:pPr lvl="1"/>
            <a:r>
              <a:rPr lang="en-US" dirty="0"/>
              <a:t>Translate county coordinates to best-matching precipitation data</a:t>
            </a:r>
          </a:p>
          <a:p>
            <a:pPr lvl="1"/>
            <a:endParaRPr lang="en-US" dirty="0"/>
          </a:p>
          <a:p>
            <a:r>
              <a:rPr lang="en-US" dirty="0"/>
              <a:t>Toy examples locally, full scale version remotely</a:t>
            </a:r>
          </a:p>
          <a:p>
            <a:endParaRPr lang="en-US" dirty="0"/>
          </a:p>
          <a:p>
            <a:r>
              <a:rPr lang="en-US" dirty="0"/>
              <a:t>We now have a functional prototype for our research question</a:t>
            </a:r>
          </a:p>
        </p:txBody>
      </p:sp>
    </p:spTree>
    <p:extLst>
      <p:ext uri="{BB962C8B-B14F-4D97-AF65-F5344CB8AC3E}">
        <p14:creationId xmlns:p14="http://schemas.microsoft.com/office/powerpoint/2010/main" val="606446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2</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3123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E607-8904-6F6F-2943-BE2A842F4D33}"/>
              </a:ext>
            </a:extLst>
          </p:cNvPr>
          <p:cNvSpPr>
            <a:spLocks noGrp="1"/>
          </p:cNvSpPr>
          <p:nvPr>
            <p:ph type="title"/>
          </p:nvPr>
        </p:nvSpPr>
        <p:spPr/>
        <p:txBody>
          <a:bodyPr>
            <a:normAutofit fontScale="90000"/>
          </a:bodyPr>
          <a:lstStyle/>
          <a:p>
            <a:r>
              <a:rPr lang="en-US" dirty="0"/>
              <a:t>Who are you?</a:t>
            </a:r>
          </a:p>
        </p:txBody>
      </p:sp>
      <p:sp>
        <p:nvSpPr>
          <p:cNvPr id="3" name="Text Placeholder 2">
            <a:extLst>
              <a:ext uri="{FF2B5EF4-FFF2-40B4-BE49-F238E27FC236}">
                <a16:creationId xmlns:a16="http://schemas.microsoft.com/office/drawing/2014/main" id="{81065D11-353B-386F-DC65-F14F5849507D}"/>
              </a:ext>
            </a:extLst>
          </p:cNvPr>
          <p:cNvSpPr>
            <a:spLocks noGrp="1"/>
          </p:cNvSpPr>
          <p:nvPr>
            <p:ph type="body" idx="1"/>
          </p:nvPr>
        </p:nvSpPr>
        <p:spPr/>
        <p:txBody>
          <a:bodyPr>
            <a:normAutofit fontScale="92500" lnSpcReduction="10000"/>
          </a:bodyPr>
          <a:lstStyle/>
          <a:p>
            <a:r>
              <a:rPr lang="en-US" dirty="0"/>
              <a:t>Short round of introduction</a:t>
            </a:r>
          </a:p>
          <a:p>
            <a:pPr lvl="1"/>
            <a:r>
              <a:rPr lang="en-US" dirty="0"/>
              <a:t>Name &amp; field of research</a:t>
            </a:r>
          </a:p>
          <a:p>
            <a:pPr lvl="1"/>
            <a:r>
              <a:rPr lang="en-US" dirty="0"/>
              <a:t>Why are you here? What do you hope to take away from this workshop? What do you want to use HPC for?</a:t>
            </a:r>
          </a:p>
          <a:p>
            <a:pPr lvl="1"/>
            <a:endParaRPr lang="en-US" dirty="0"/>
          </a:p>
          <a:p>
            <a:r>
              <a:rPr lang="en-US" dirty="0"/>
              <a:t>Warm up</a:t>
            </a:r>
          </a:p>
          <a:p>
            <a:pPr lvl="1"/>
            <a:r>
              <a:rPr lang="en-US" dirty="0"/>
              <a:t>Corners: Have you worked with the FASRC before?</a:t>
            </a:r>
            <a:br>
              <a:rPr lang="en-US" dirty="0"/>
            </a:br>
            <a:r>
              <a:rPr lang="en-US" dirty="0"/>
              <a:t>The command line?</a:t>
            </a:r>
          </a:p>
          <a:p>
            <a:pPr lvl="1"/>
            <a:r>
              <a:rPr lang="en-US" dirty="0"/>
              <a:t>Line: How do you rate your own programming experience level?</a:t>
            </a:r>
          </a:p>
        </p:txBody>
      </p:sp>
    </p:spTree>
    <p:extLst>
      <p:ext uri="{BB962C8B-B14F-4D97-AF65-F5344CB8AC3E}">
        <p14:creationId xmlns:p14="http://schemas.microsoft.com/office/powerpoint/2010/main" val="252853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3</a:t>
            </a:r>
          </a:p>
          <a:p>
            <a:pPr algn="ctr">
              <a:buClr>
                <a:schemeClr val="dk1"/>
              </a:buClr>
              <a:buSzPts val="3111"/>
            </a:pPr>
            <a:r>
              <a:rPr lang="en-US" sz="2400" b="1" i="0" u="none" strike="noStrike" cap="none" dirty="0">
                <a:solidFill>
                  <a:schemeClr val="lt1"/>
                </a:solidFill>
                <a:latin typeface="Montserrat"/>
                <a:ea typeface="Montserrat"/>
                <a:cs typeface="Montserrat"/>
                <a:sym typeface="Montserrat"/>
              </a:rPr>
              <a:t>Moving to the FASRC</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3042099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dirty="0"/>
              <a:t>Parallelism</a:t>
            </a:r>
          </a:p>
          <a:p>
            <a:r>
              <a:rPr lang="en-US" dirty="0"/>
              <a:t>Memory</a:t>
            </a:r>
          </a:p>
          <a:p>
            <a:r>
              <a:rPr lang="en-US" dirty="0"/>
              <a:t>Storage</a:t>
            </a:r>
          </a:p>
          <a:p>
            <a:r>
              <a:rPr lang="en-US" b="1" dirty="0"/>
              <a:t>Environment and Dependencies</a:t>
            </a:r>
          </a:p>
          <a:p>
            <a:r>
              <a:rPr lang="en-US" b="1" dirty="0"/>
              <a:t>Batch Systems</a:t>
            </a:r>
          </a:p>
          <a:p>
            <a:r>
              <a:rPr lang="en-US" b="1" dirty="0"/>
              <a:t>Data Transfer</a:t>
            </a:r>
          </a:p>
          <a:p>
            <a:r>
              <a:rPr lang="en-US" b="1" dirty="0"/>
              <a:t>Error Handling and Debugging</a:t>
            </a:r>
          </a:p>
          <a:p>
            <a:r>
              <a:rPr lang="en-US" dirty="0"/>
              <a:t>Optimizations</a:t>
            </a:r>
          </a:p>
          <a:p>
            <a:r>
              <a:rPr lang="en-US" dirty="0"/>
              <a:t>Networking</a:t>
            </a:r>
          </a:p>
          <a:p>
            <a:r>
              <a:rPr lang="en-US" dirty="0"/>
              <a:t>Code Scalability</a:t>
            </a:r>
          </a:p>
        </p:txBody>
      </p:sp>
    </p:spTree>
    <p:extLst>
      <p:ext uri="{BB962C8B-B14F-4D97-AF65-F5344CB8AC3E}">
        <p14:creationId xmlns:p14="http://schemas.microsoft.com/office/powerpoint/2010/main" val="356870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154A-D761-1F8B-C1B3-D271C22A4B59}"/>
              </a:ext>
            </a:extLst>
          </p:cNvPr>
          <p:cNvSpPr>
            <a:spLocks noGrp="1"/>
          </p:cNvSpPr>
          <p:nvPr>
            <p:ph type="title"/>
          </p:nvPr>
        </p:nvSpPr>
        <p:spPr/>
        <p:txBody>
          <a:bodyPr>
            <a:normAutofit fontScale="90000"/>
          </a:bodyPr>
          <a:lstStyle/>
          <a:p>
            <a:r>
              <a:rPr lang="en-US" dirty="0"/>
              <a:t>Copy your Script to the FASRC</a:t>
            </a:r>
          </a:p>
        </p:txBody>
      </p:sp>
      <p:sp>
        <p:nvSpPr>
          <p:cNvPr id="3" name="Text Placeholder 2">
            <a:extLst>
              <a:ext uri="{FF2B5EF4-FFF2-40B4-BE49-F238E27FC236}">
                <a16:creationId xmlns:a16="http://schemas.microsoft.com/office/drawing/2014/main" id="{F334891C-1623-84AB-FA45-D4F38E52445E}"/>
              </a:ext>
            </a:extLst>
          </p:cNvPr>
          <p:cNvSpPr>
            <a:spLocks noGrp="1"/>
          </p:cNvSpPr>
          <p:nvPr>
            <p:ph type="body" idx="1"/>
          </p:nvPr>
        </p:nvSpPr>
        <p:spPr/>
        <p:txBody>
          <a:bodyPr>
            <a:normAutofit lnSpcReduction="10000"/>
          </a:bodyPr>
          <a:lstStyle/>
          <a:p>
            <a:r>
              <a:rPr lang="en-US" dirty="0"/>
              <a:t>Using the command line or the web interface</a:t>
            </a:r>
          </a:p>
          <a:p>
            <a:pPr lvl="1"/>
            <a:r>
              <a:rPr lang="en-US" sz="1800" kern="100" dirty="0" err="1">
                <a:effectLst/>
                <a:latin typeface="Courier New" panose="02070309020205020404" pitchFamily="49" charset="0"/>
                <a:ea typeface="Calibri" panose="020F0502020204030204" pitchFamily="34" charset="0"/>
                <a:cs typeface="Times New Roman" panose="02020603050405020304" pitchFamily="18" charset="0"/>
              </a:rPr>
              <a:t>scp</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 -r ./*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hlinkClick r:id="rId2"/>
              </a:rPr>
              <a:t>USER@login.rc.fas.harvard.edu:/DEST/</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dirty="0"/>
              <a:t>Replace </a:t>
            </a:r>
            <a:r>
              <a:rPr lang="en-US" sz="2000" kern="100" dirty="0">
                <a:effectLst/>
                <a:latin typeface="Courier New" panose="02070309020205020404" pitchFamily="49" charset="0"/>
                <a:ea typeface="Calibri" panose="020F0502020204030204" pitchFamily="34" charset="0"/>
                <a:cs typeface="Times New Roman" panose="02020603050405020304" pitchFamily="18" charset="0"/>
              </a:rPr>
              <a:t>USER </a:t>
            </a:r>
            <a:r>
              <a:rPr lang="en-US" dirty="0"/>
              <a:t>and </a:t>
            </a:r>
            <a:r>
              <a:rPr lang="en-US" sz="1800" kern="100" dirty="0">
                <a:effectLst/>
                <a:latin typeface="Courier New" panose="02070309020205020404" pitchFamily="49" charset="0"/>
                <a:ea typeface="Calibri" panose="020F0502020204030204" pitchFamily="34" charset="0"/>
                <a:cs typeface="Times New Roman" panose="02020603050405020304" pitchFamily="18" charset="0"/>
              </a:rPr>
              <a:t>/DEST/</a:t>
            </a:r>
          </a:p>
          <a:p>
            <a:pPr lvl="1"/>
            <a:r>
              <a:rPr lang="en-US" sz="1800" dirty="0"/>
              <a:t>Alternatively: Use the </a:t>
            </a:r>
            <a:r>
              <a:rPr lang="en-US" sz="1800" dirty="0" err="1"/>
              <a:t>Jupyter</a:t>
            </a:r>
            <a:r>
              <a:rPr lang="en-US" sz="1800" dirty="0"/>
              <a:t> web interface to create a new Python file</a:t>
            </a: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a:p>
            <a:endParaRPr lang="en-US" dirty="0"/>
          </a:p>
          <a:p>
            <a:r>
              <a:rPr lang="en-US" dirty="0"/>
              <a:t>Test in an interactive session</a:t>
            </a:r>
          </a:p>
          <a:p>
            <a:pPr lvl="1"/>
            <a:r>
              <a:rPr lang="en-US" dirty="0"/>
              <a:t>Make sure you run code only on compute nodes</a:t>
            </a:r>
          </a:p>
          <a:p>
            <a:pPr lvl="1"/>
            <a:r>
              <a:rPr lang="en-US" dirty="0"/>
              <a:t>Use the workshop environment we created earlier</a:t>
            </a:r>
          </a:p>
          <a:p>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079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8EBE7-780F-1CB7-B08F-F43E35C2F92A}"/>
              </a:ext>
            </a:extLst>
          </p:cNvPr>
          <p:cNvSpPr>
            <a:spLocks noGrp="1"/>
          </p:cNvSpPr>
          <p:nvPr>
            <p:ph type="title"/>
          </p:nvPr>
        </p:nvSpPr>
        <p:spPr/>
        <p:txBody>
          <a:bodyPr>
            <a:normAutofit fontScale="90000"/>
          </a:bodyPr>
          <a:lstStyle/>
          <a:p>
            <a:r>
              <a:rPr lang="en-US" dirty="0"/>
              <a:t>Feedback &amp; Output</a:t>
            </a:r>
          </a:p>
        </p:txBody>
      </p:sp>
      <p:sp>
        <p:nvSpPr>
          <p:cNvPr id="3" name="Text Placeholder 2">
            <a:extLst>
              <a:ext uri="{FF2B5EF4-FFF2-40B4-BE49-F238E27FC236}">
                <a16:creationId xmlns:a16="http://schemas.microsoft.com/office/drawing/2014/main" id="{F5F1424C-2C12-EAFA-8EF0-59C42E3508F0}"/>
              </a:ext>
            </a:extLst>
          </p:cNvPr>
          <p:cNvSpPr>
            <a:spLocks noGrp="1"/>
          </p:cNvSpPr>
          <p:nvPr>
            <p:ph type="body" idx="1"/>
          </p:nvPr>
        </p:nvSpPr>
        <p:spPr>
          <a:xfrm>
            <a:off x="311700" y="1152475"/>
            <a:ext cx="8520600" cy="3456101"/>
          </a:xfrm>
        </p:spPr>
        <p:txBody>
          <a:bodyPr>
            <a:normAutofit fontScale="92500" lnSpcReduction="10000"/>
          </a:bodyPr>
          <a:lstStyle/>
          <a:p>
            <a:r>
              <a:rPr lang="en-US" dirty="0"/>
              <a:t>Feedback is not as easy to obtain, especially when running asynchronously</a:t>
            </a:r>
          </a:p>
          <a:p>
            <a:pPr lvl="1"/>
            <a:r>
              <a:rPr lang="en-US" dirty="0"/>
              <a:t>Add print-statements to your code to log important events</a:t>
            </a:r>
          </a:p>
          <a:p>
            <a:pPr lvl="2"/>
            <a:r>
              <a:rPr lang="en-US" dirty="0"/>
              <a:t>Loaded dataset A, B, C</a:t>
            </a:r>
          </a:p>
          <a:p>
            <a:pPr lvl="2"/>
            <a:r>
              <a:rPr lang="en-US" dirty="0"/>
              <a:t>Finished augmenting tweets with coordinates</a:t>
            </a:r>
          </a:p>
          <a:p>
            <a:pPr lvl="2"/>
            <a:r>
              <a:rPr lang="en-US" dirty="0"/>
              <a:t>Finished analysis</a:t>
            </a:r>
          </a:p>
          <a:p>
            <a:pPr lvl="2"/>
            <a:r>
              <a:rPr lang="en-US" dirty="0"/>
              <a:t>Finished running</a:t>
            </a:r>
          </a:p>
          <a:p>
            <a:pPr lvl="2"/>
            <a:endParaRPr lang="en-US" dirty="0"/>
          </a:p>
          <a:p>
            <a:pPr lvl="1"/>
            <a:r>
              <a:rPr lang="en-US" dirty="0"/>
              <a:t>Write your results to a file</a:t>
            </a:r>
          </a:p>
          <a:p>
            <a:pPr lvl="2"/>
            <a:r>
              <a:rPr lang="en-US" dirty="0"/>
              <a:t>Can’t be the dataset-source directory</a:t>
            </a:r>
          </a:p>
          <a:p>
            <a:pPr lvl="2"/>
            <a:r>
              <a:rPr lang="en-US" dirty="0"/>
              <a:t>Home folder is usable for results files</a:t>
            </a:r>
          </a:p>
        </p:txBody>
      </p:sp>
    </p:spTree>
    <p:extLst>
      <p:ext uri="{BB962C8B-B14F-4D97-AF65-F5344CB8AC3E}">
        <p14:creationId xmlns:p14="http://schemas.microsoft.com/office/powerpoint/2010/main" val="408521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sp>
        <p:nvSpPr>
          <p:cNvPr id="3" name="Text Placeholder 2">
            <a:extLst>
              <a:ext uri="{FF2B5EF4-FFF2-40B4-BE49-F238E27FC236}">
                <a16:creationId xmlns:a16="http://schemas.microsoft.com/office/drawing/2014/main" id="{795540AD-1360-A24C-56CC-719DAB4000BB}"/>
              </a:ext>
            </a:extLst>
          </p:cNvPr>
          <p:cNvSpPr>
            <a:spLocks noGrp="1"/>
          </p:cNvSpPr>
          <p:nvPr>
            <p:ph type="body" idx="1"/>
          </p:nvPr>
        </p:nvSpPr>
        <p:spPr/>
        <p:txBody>
          <a:bodyPr>
            <a:normAutofit/>
          </a:bodyPr>
          <a:lstStyle/>
          <a:p>
            <a:r>
              <a:rPr lang="en-US" dirty="0"/>
              <a:t>Interactive shells good for testing, but </a:t>
            </a:r>
            <a:r>
              <a:rPr lang="en-US" dirty="0" err="1"/>
              <a:t>submittings</a:t>
            </a:r>
            <a:r>
              <a:rPr lang="en-US" dirty="0"/>
              <a:t> jobs is main way to run code</a:t>
            </a:r>
          </a:p>
          <a:p>
            <a:pPr lvl="1"/>
            <a:r>
              <a:rPr lang="en-US" dirty="0"/>
              <a:t>Write a script that defines what should be done</a:t>
            </a:r>
          </a:p>
          <a:p>
            <a:pPr lvl="1"/>
            <a:r>
              <a:rPr lang="en-US" dirty="0"/>
              <a:t>The script also defines the requirements (CPU, mem, …)</a:t>
            </a:r>
          </a:p>
          <a:p>
            <a:pPr lvl="1"/>
            <a:r>
              <a:rPr lang="en-US" dirty="0"/>
              <a:t>Submit job via </a:t>
            </a:r>
            <a:r>
              <a:rPr lang="en-US" dirty="0" err="1"/>
              <a:t>sbatch</a:t>
            </a:r>
            <a:r>
              <a:rPr lang="en-US" dirty="0"/>
              <a:t> </a:t>
            </a:r>
            <a:r>
              <a:rPr lang="en-US" dirty="0" err="1"/>
              <a:t>myscript.sh</a:t>
            </a:r>
            <a:endParaRPr lang="en-US" dirty="0"/>
          </a:p>
          <a:p>
            <a:pPr marL="114300" indent="0">
              <a:buNone/>
            </a:pPr>
            <a:endParaRPr lang="en-US" dirty="0">
              <a:hlinkClick r:id="rId2"/>
            </a:endParaRPr>
          </a:p>
          <a:p>
            <a:pPr marL="114300" indent="0">
              <a:buNone/>
            </a:pPr>
            <a:r>
              <a:rPr lang="en-US" sz="1800" dirty="0">
                <a:hlinkClick r:id="rId2"/>
              </a:rPr>
              <a:t>https://docs.rc.fas.harvard.edu/kb/running-jobs/#articleTOC_8</a:t>
            </a:r>
            <a:endParaRPr lang="en-US" sz="1800" dirty="0"/>
          </a:p>
          <a:p>
            <a:pPr marL="596900" lvl="1" indent="0">
              <a:buNone/>
            </a:pPr>
            <a:endParaRPr lang="en-US" dirty="0"/>
          </a:p>
        </p:txBody>
      </p:sp>
    </p:spTree>
    <p:extLst>
      <p:ext uri="{BB962C8B-B14F-4D97-AF65-F5344CB8AC3E}">
        <p14:creationId xmlns:p14="http://schemas.microsoft.com/office/powerpoint/2010/main" val="237462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C13-E9F5-B284-A84D-94C5D2DFCD6C}"/>
              </a:ext>
            </a:extLst>
          </p:cNvPr>
          <p:cNvSpPr>
            <a:spLocks noGrp="1"/>
          </p:cNvSpPr>
          <p:nvPr>
            <p:ph type="title"/>
          </p:nvPr>
        </p:nvSpPr>
        <p:spPr/>
        <p:txBody>
          <a:bodyPr>
            <a:normAutofit fontScale="90000"/>
          </a:bodyPr>
          <a:lstStyle/>
          <a:p>
            <a:r>
              <a:rPr lang="en-US" dirty="0"/>
              <a:t>SLURM’s </a:t>
            </a:r>
            <a:r>
              <a:rPr lang="en-US" dirty="0" err="1"/>
              <a:t>sbatch</a:t>
            </a:r>
            <a:r>
              <a:rPr lang="en-US" dirty="0"/>
              <a:t> Jobs</a:t>
            </a:r>
          </a:p>
        </p:txBody>
      </p:sp>
      <p:pic>
        <p:nvPicPr>
          <p:cNvPr id="8" name="Picture 7">
            <a:extLst>
              <a:ext uri="{FF2B5EF4-FFF2-40B4-BE49-F238E27FC236}">
                <a16:creationId xmlns:a16="http://schemas.microsoft.com/office/drawing/2014/main" id="{EEF5DF6F-7E0F-C3B7-8065-0116A20A3D56}"/>
              </a:ext>
            </a:extLst>
          </p:cNvPr>
          <p:cNvPicPr>
            <a:picLocks noChangeAspect="1"/>
          </p:cNvPicPr>
          <p:nvPr/>
        </p:nvPicPr>
        <p:blipFill>
          <a:blip r:embed="rId2"/>
          <a:stretch>
            <a:fillRect/>
          </a:stretch>
        </p:blipFill>
        <p:spPr>
          <a:xfrm>
            <a:off x="-1" y="1434620"/>
            <a:ext cx="8938335" cy="3420844"/>
          </a:xfrm>
          <a:prstGeom prst="rect">
            <a:avLst/>
          </a:prstGeom>
        </p:spPr>
      </p:pic>
    </p:spTree>
    <p:extLst>
      <p:ext uri="{BB962C8B-B14F-4D97-AF65-F5344CB8AC3E}">
        <p14:creationId xmlns:p14="http://schemas.microsoft.com/office/powerpoint/2010/main" val="1892790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C46D-86A4-56FE-96EC-57989123652C}"/>
              </a:ext>
            </a:extLst>
          </p:cNvPr>
          <p:cNvSpPr>
            <a:spLocks noGrp="1"/>
          </p:cNvSpPr>
          <p:nvPr>
            <p:ph type="title"/>
          </p:nvPr>
        </p:nvSpPr>
        <p:spPr/>
        <p:txBody>
          <a:bodyPr>
            <a:normAutofit fontScale="90000"/>
          </a:bodyPr>
          <a:lstStyle/>
          <a:p>
            <a:r>
              <a:rPr lang="en-US" dirty="0"/>
              <a:t>Monitoring</a:t>
            </a:r>
          </a:p>
        </p:txBody>
      </p:sp>
      <p:sp>
        <p:nvSpPr>
          <p:cNvPr id="3" name="Text Placeholder 2">
            <a:extLst>
              <a:ext uri="{FF2B5EF4-FFF2-40B4-BE49-F238E27FC236}">
                <a16:creationId xmlns:a16="http://schemas.microsoft.com/office/drawing/2014/main" id="{93C438B4-1D61-EC8A-15CB-12198D714259}"/>
              </a:ext>
            </a:extLst>
          </p:cNvPr>
          <p:cNvSpPr>
            <a:spLocks noGrp="1"/>
          </p:cNvSpPr>
          <p:nvPr>
            <p:ph type="body" idx="1"/>
          </p:nvPr>
        </p:nvSpPr>
        <p:spPr/>
        <p:txBody>
          <a:bodyPr>
            <a:normAutofit lnSpcReduction="10000"/>
          </a:bodyPr>
          <a:lstStyle/>
          <a:p>
            <a:r>
              <a:rPr lang="en-US" dirty="0"/>
              <a:t>Monitor the load on a system</a:t>
            </a:r>
          </a:p>
          <a:p>
            <a:pPr lvl="1"/>
            <a:r>
              <a:rPr lang="en-US" dirty="0"/>
              <a:t>Command: </a:t>
            </a:r>
            <a:r>
              <a:rPr lang="en-US" dirty="0" err="1">
                <a:latin typeface="Courier New" panose="02070309020205020404" pitchFamily="49" charset="0"/>
                <a:cs typeface="Courier New" panose="02070309020205020404" pitchFamily="49" charset="0"/>
              </a:rPr>
              <a:t>htop</a:t>
            </a:r>
            <a:r>
              <a:rPr lang="en-US" dirty="0"/>
              <a:t>, or command: </a:t>
            </a:r>
            <a:r>
              <a:rPr lang="en-US" dirty="0" err="1">
                <a:latin typeface="Courier New" panose="02070309020205020404" pitchFamily="49" charset="0"/>
                <a:cs typeface="Courier New" panose="02070309020205020404" pitchFamily="49" charset="0"/>
              </a:rPr>
              <a:t>ps</a:t>
            </a:r>
            <a:r>
              <a:rPr lang="en-US" dirty="0">
                <a:latin typeface="Courier New" panose="02070309020205020404" pitchFamily="49" charset="0"/>
                <a:cs typeface="Courier New" panose="02070309020205020404" pitchFamily="49" charset="0"/>
              </a:rPr>
              <a:t> –U username</a:t>
            </a:r>
          </a:p>
          <a:p>
            <a:pPr lvl="1"/>
            <a:r>
              <a:rPr lang="en-US" dirty="0"/>
              <a:t>E.g. run a job in an interactive session;</a:t>
            </a:r>
            <a:br>
              <a:rPr lang="en-US" dirty="0"/>
            </a:br>
            <a:r>
              <a:rPr lang="en-US" dirty="0"/>
              <a:t>have a second SSH connection to monitor the load</a:t>
            </a:r>
          </a:p>
          <a:p>
            <a:pPr marL="114300" indent="0">
              <a:buNone/>
            </a:pPr>
            <a:endParaRPr lang="en-US" sz="2000" dirty="0">
              <a:solidFill>
                <a:schemeClr val="dk2"/>
              </a:solidFill>
              <a:latin typeface="Arial"/>
              <a:cs typeface="Arial"/>
            </a:endParaRPr>
          </a:p>
          <a:p>
            <a:r>
              <a:rPr lang="en-US" dirty="0"/>
              <a:t>List running SLURM jobs</a:t>
            </a:r>
          </a:p>
          <a:p>
            <a:pPr lvl="1"/>
            <a:r>
              <a:rPr lang="en-US" dirty="0"/>
              <a:t>Command: </a:t>
            </a:r>
            <a:r>
              <a:rPr lang="en-US" dirty="0" err="1">
                <a:latin typeface="Courier New" panose="02070309020205020404" pitchFamily="49" charset="0"/>
                <a:cs typeface="Courier New" panose="02070309020205020404" pitchFamily="49" charset="0"/>
              </a:rPr>
              <a:t>squeue</a:t>
            </a:r>
            <a:endParaRPr lang="en-US" dirty="0">
              <a:latin typeface="Courier New" panose="02070309020205020404" pitchFamily="49" charset="0"/>
              <a:cs typeface="Courier New" panose="02070309020205020404" pitchFamily="49" charset="0"/>
            </a:endParaRPr>
          </a:p>
          <a:p>
            <a:pPr lvl="1"/>
            <a:r>
              <a:rPr lang="en-US" dirty="0">
                <a:latin typeface="+mj-lt"/>
                <a:cs typeface="Courier New" panose="02070309020205020404" pitchFamily="49" charset="0"/>
              </a:rPr>
              <a:t>Monitor if a job is (still) running from a login node</a:t>
            </a:r>
          </a:p>
          <a:p>
            <a:endParaRPr lang="en-US" dirty="0"/>
          </a:p>
        </p:txBody>
      </p:sp>
    </p:spTree>
    <p:extLst>
      <p:ext uri="{BB962C8B-B14F-4D97-AF65-F5344CB8AC3E}">
        <p14:creationId xmlns:p14="http://schemas.microsoft.com/office/powerpoint/2010/main" val="2343228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lnSpcReduction="10000"/>
          </a:bodyPr>
          <a:lstStyle/>
          <a:p>
            <a:r>
              <a:rPr lang="en-US" dirty="0"/>
              <a:t>Transfer your Python script to the FASRC</a:t>
            </a:r>
          </a:p>
          <a:p>
            <a:pPr lvl="1"/>
            <a:r>
              <a:rPr lang="en-US" dirty="0"/>
              <a:t>Copy your code to the FASRC</a:t>
            </a:r>
          </a:p>
          <a:p>
            <a:pPr lvl="1"/>
            <a:r>
              <a:rPr lang="en-US" dirty="0"/>
              <a:t>Adjust paths (to dataset files) to the FASRC locations</a:t>
            </a:r>
          </a:p>
          <a:p>
            <a:pPr lvl="1"/>
            <a:endParaRPr lang="en-US" dirty="0">
              <a:latin typeface="Courier New" panose="02070309020205020404" pitchFamily="49" charset="0"/>
              <a:cs typeface="Courier New" panose="02070309020205020404" pitchFamily="49" charset="0"/>
            </a:endParaRPr>
          </a:p>
          <a:p>
            <a:r>
              <a:rPr lang="en-US" dirty="0"/>
              <a:t>Run your script in an interactive session</a:t>
            </a:r>
          </a:p>
          <a:p>
            <a:pPr lvl="1"/>
            <a:r>
              <a:rPr lang="en-US" dirty="0"/>
              <a:t>Write results to a file</a:t>
            </a:r>
          </a:p>
          <a:p>
            <a:pPr lvl="1"/>
            <a:r>
              <a:rPr lang="en-US" dirty="0"/>
              <a:t>Time the execution</a:t>
            </a:r>
          </a:p>
          <a:p>
            <a:pPr lvl="1"/>
            <a:r>
              <a:rPr lang="en-US" dirty="0"/>
              <a:t>Compare speed with local machine</a:t>
            </a:r>
          </a:p>
          <a:p>
            <a:endParaRPr lang="en-US" dirty="0"/>
          </a:p>
        </p:txBody>
      </p:sp>
    </p:spTree>
    <p:extLst>
      <p:ext uri="{BB962C8B-B14F-4D97-AF65-F5344CB8AC3E}">
        <p14:creationId xmlns:p14="http://schemas.microsoft.com/office/powerpoint/2010/main" val="2998722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Run your script as a </a:t>
            </a:r>
            <a:r>
              <a:rPr lang="en-US" dirty="0" err="1"/>
              <a:t>sbatch</a:t>
            </a:r>
            <a:r>
              <a:rPr lang="en-US" dirty="0"/>
              <a:t> job</a:t>
            </a:r>
          </a:p>
          <a:p>
            <a:pPr lvl="1"/>
            <a:r>
              <a:rPr lang="en-US" dirty="0"/>
              <a:t>Submit your job for asynchronous execution</a:t>
            </a:r>
          </a:p>
          <a:p>
            <a:pPr lvl="1"/>
            <a:endParaRPr lang="en-US" dirty="0"/>
          </a:p>
          <a:p>
            <a:r>
              <a:rPr lang="en-US" dirty="0"/>
              <a:t>Monitor multiple processes using </a:t>
            </a:r>
            <a:r>
              <a:rPr lang="en-US" dirty="0" err="1"/>
              <a:t>htop</a:t>
            </a:r>
            <a:endParaRPr lang="en-US" dirty="0"/>
          </a:p>
          <a:p>
            <a:pPr lvl="1"/>
            <a:r>
              <a:rPr lang="en-US" dirty="0"/>
              <a:t>While the program is running on a compute-node, open</a:t>
            </a:r>
            <a:br>
              <a:rPr lang="en-US" dirty="0"/>
            </a:br>
            <a:r>
              <a:rPr lang="en-US" sz="1150" dirty="0">
                <a:latin typeface="Courier New" panose="02070309020205020404" pitchFamily="49" charset="0"/>
                <a:cs typeface="Courier New" panose="02070309020205020404" pitchFamily="49" charset="0"/>
              </a:rPr>
              <a:t>https://rcood.rc.fas.harvard.edu/pun/sys/shell/ssh/COMPUTE_NODE.rc.fas.harvard.edu</a:t>
            </a:r>
            <a:br>
              <a:rPr lang="en-US" sz="1150" dirty="0">
                <a:latin typeface="Courier New" panose="02070309020205020404" pitchFamily="49" charset="0"/>
                <a:cs typeface="Courier New" panose="02070309020205020404" pitchFamily="49" charset="0"/>
              </a:rPr>
            </a:br>
            <a:r>
              <a:rPr lang="en-US" dirty="0"/>
              <a:t>in a browser; replace “COMPUTE_NODE” with the node-ID</a:t>
            </a:r>
            <a:br>
              <a:rPr lang="en-US" dirty="0"/>
            </a:br>
            <a:r>
              <a:rPr lang="en-US" dirty="0"/>
              <a:t>you are connected to</a:t>
            </a:r>
          </a:p>
          <a:p>
            <a:endParaRPr lang="en-US" dirty="0"/>
          </a:p>
        </p:txBody>
      </p:sp>
    </p:spTree>
    <p:extLst>
      <p:ext uri="{BB962C8B-B14F-4D97-AF65-F5344CB8AC3E}">
        <p14:creationId xmlns:p14="http://schemas.microsoft.com/office/powerpoint/2010/main" val="2843295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pic>
        <p:nvPicPr>
          <p:cNvPr id="5" name="Picture 4">
            <a:extLst>
              <a:ext uri="{FF2B5EF4-FFF2-40B4-BE49-F238E27FC236}">
                <a16:creationId xmlns:a16="http://schemas.microsoft.com/office/drawing/2014/main" id="{452D8152-4E2A-EB6C-5191-FCC5E97B2535}"/>
              </a:ext>
            </a:extLst>
          </p:cNvPr>
          <p:cNvPicPr>
            <a:picLocks noChangeAspect="1"/>
          </p:cNvPicPr>
          <p:nvPr/>
        </p:nvPicPr>
        <p:blipFill>
          <a:blip r:embed="rId4"/>
          <a:stretch>
            <a:fillRect/>
          </a:stretch>
        </p:blipFill>
        <p:spPr>
          <a:xfrm rot="553644">
            <a:off x="4519727" y="2126726"/>
            <a:ext cx="4949406"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4123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1FC8-0F1E-8553-2937-002620FDBA48}"/>
              </a:ext>
            </a:extLst>
          </p:cNvPr>
          <p:cNvSpPr>
            <a:spLocks noGrp="1"/>
          </p:cNvSpPr>
          <p:nvPr>
            <p:ph type="title"/>
          </p:nvPr>
        </p:nvSpPr>
        <p:spPr/>
        <p:txBody>
          <a:bodyPr>
            <a:normAutofit fontScale="90000"/>
          </a:bodyPr>
          <a:lstStyle/>
          <a:p>
            <a:r>
              <a:rPr lang="en-US" dirty="0"/>
              <a:t>Files &amp; Data for the Workshop</a:t>
            </a:r>
          </a:p>
        </p:txBody>
      </p:sp>
      <p:sp>
        <p:nvSpPr>
          <p:cNvPr id="3" name="Text Placeholder 2">
            <a:extLst>
              <a:ext uri="{FF2B5EF4-FFF2-40B4-BE49-F238E27FC236}">
                <a16:creationId xmlns:a16="http://schemas.microsoft.com/office/drawing/2014/main" id="{CE4EF79C-8265-1317-5BF0-100D80FD1533}"/>
              </a:ext>
            </a:extLst>
          </p:cNvPr>
          <p:cNvSpPr>
            <a:spLocks noGrp="1"/>
          </p:cNvSpPr>
          <p:nvPr>
            <p:ph type="body" idx="1"/>
          </p:nvPr>
        </p:nvSpPr>
        <p:spPr/>
        <p:txBody>
          <a:bodyPr>
            <a:normAutofit fontScale="92500" lnSpcReduction="20000"/>
          </a:bodyPr>
          <a:lstStyle/>
          <a:p>
            <a:r>
              <a:rPr lang="en-US" dirty="0"/>
              <a:t>Files</a:t>
            </a:r>
          </a:p>
          <a:p>
            <a:pPr lvl="1"/>
            <a:r>
              <a:rPr lang="en-US" dirty="0"/>
              <a:t>Slides, exercises, command cheat sheet, and code files</a:t>
            </a:r>
          </a:p>
          <a:p>
            <a:pPr lvl="1"/>
            <a:r>
              <a:rPr lang="en-US" dirty="0"/>
              <a:t>GitHub: </a:t>
            </a:r>
            <a:r>
              <a:rPr lang="en-US" dirty="0">
                <a:hlinkClick r:id="rId2"/>
              </a:rPr>
              <a:t>https://github.com/RGreinacher/python-workshop-gis-big-data/tree/main</a:t>
            </a:r>
            <a:endParaRPr lang="en-US" dirty="0"/>
          </a:p>
          <a:p>
            <a:pPr marL="596900" lvl="1" indent="0">
              <a:buNone/>
            </a:pPr>
            <a:endParaRPr lang="en-US" dirty="0"/>
          </a:p>
          <a:p>
            <a:r>
              <a:rPr lang="en-US" dirty="0"/>
              <a:t>Datasets</a:t>
            </a:r>
          </a:p>
          <a:p>
            <a:pPr lvl="1"/>
            <a:r>
              <a:rPr lang="en-US" dirty="0"/>
              <a:t>All data we’ll work with</a:t>
            </a:r>
          </a:p>
          <a:p>
            <a:pPr lvl="1"/>
            <a:r>
              <a:rPr lang="en-US" dirty="0"/>
              <a:t>Publicly accessible on the cluster: </a:t>
            </a:r>
            <a:r>
              <a:rPr lang="en-US" dirty="0">
                <a:latin typeface="Courier New" panose="02070309020205020404" pitchFamily="49" charset="0"/>
                <a:cs typeface="Courier New" panose="02070309020205020404" pitchFamily="49" charset="0"/>
              </a:rPr>
              <a:t>/n/holyscratch01/</a:t>
            </a:r>
            <a:r>
              <a:rPr lang="en-US" dirty="0" err="1">
                <a:latin typeface="Courier New" panose="02070309020205020404" pitchFamily="49" charset="0"/>
                <a:cs typeface="Courier New" panose="02070309020205020404" pitchFamily="49" charset="0"/>
              </a:rPr>
              <a:t>cga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rspang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workshop_data</a:t>
            </a:r>
            <a:r>
              <a:rPr lang="en-US" dirty="0">
                <a:latin typeface="Courier New" panose="02070309020205020404" pitchFamily="49" charset="0"/>
                <a:cs typeface="Courier New" panose="02070309020205020404" pitchFamily="49" charset="0"/>
              </a:rPr>
              <a:t>/</a:t>
            </a:r>
          </a:p>
          <a:p>
            <a:pPr lvl="1"/>
            <a:r>
              <a:rPr lang="en-US" dirty="0"/>
              <a:t>Harvard’s </a:t>
            </a:r>
            <a:r>
              <a:rPr lang="en-US" dirty="0" err="1"/>
              <a:t>Dataverse</a:t>
            </a:r>
            <a:r>
              <a:rPr lang="en-US" dirty="0"/>
              <a:t>: [TODO]</a:t>
            </a:r>
          </a:p>
        </p:txBody>
      </p:sp>
    </p:spTree>
    <p:extLst>
      <p:ext uri="{BB962C8B-B14F-4D97-AF65-F5344CB8AC3E}">
        <p14:creationId xmlns:p14="http://schemas.microsoft.com/office/powerpoint/2010/main" val="3907070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3</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a:bodyPr>
          <a:lstStyle/>
          <a:p>
            <a:r>
              <a:rPr lang="en-US" dirty="0"/>
              <a:t>Transferring scripts to remote environment requires small code changes</a:t>
            </a:r>
          </a:p>
          <a:p>
            <a:pPr lvl="1"/>
            <a:r>
              <a:rPr lang="en-US" dirty="0"/>
              <a:t>Paths to files</a:t>
            </a:r>
          </a:p>
          <a:p>
            <a:pPr lvl="1"/>
            <a:r>
              <a:rPr lang="en-US" dirty="0"/>
              <a:t>Logs</a:t>
            </a:r>
          </a:p>
          <a:p>
            <a:pPr lvl="1"/>
            <a:r>
              <a:rPr lang="en-US" dirty="0"/>
              <a:t>Results</a:t>
            </a:r>
          </a:p>
          <a:p>
            <a:pPr lvl="1"/>
            <a:endParaRPr lang="en-US" dirty="0"/>
          </a:p>
          <a:p>
            <a:r>
              <a:rPr lang="en-US" dirty="0"/>
              <a:t>Running scripts interactively or asynchronously</a:t>
            </a:r>
          </a:p>
        </p:txBody>
      </p:sp>
    </p:spTree>
    <p:extLst>
      <p:ext uri="{BB962C8B-B14F-4D97-AF65-F5344CB8AC3E}">
        <p14:creationId xmlns:p14="http://schemas.microsoft.com/office/powerpoint/2010/main" val="3828763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1h lunch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3</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136898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4</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Performance Optimization</a:t>
            </a:r>
            <a:endParaRPr lang="en-US"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808633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A19-4010-2C9A-940D-6D8E62F3DA61}"/>
              </a:ext>
            </a:extLst>
          </p:cNvPr>
          <p:cNvSpPr>
            <a:spLocks noGrp="1"/>
          </p:cNvSpPr>
          <p:nvPr>
            <p:ph type="title"/>
          </p:nvPr>
        </p:nvSpPr>
        <p:spPr/>
        <p:txBody>
          <a:bodyPr>
            <a:normAutofit fontScale="90000"/>
          </a:bodyPr>
          <a:lstStyle/>
          <a:p>
            <a:r>
              <a:rPr lang="en-US" dirty="0"/>
              <a:t>Compare Runtime: Local vs. FASRC</a:t>
            </a:r>
          </a:p>
        </p:txBody>
      </p:sp>
      <p:sp>
        <p:nvSpPr>
          <p:cNvPr id="3" name="Text Placeholder 2">
            <a:extLst>
              <a:ext uri="{FF2B5EF4-FFF2-40B4-BE49-F238E27FC236}">
                <a16:creationId xmlns:a16="http://schemas.microsoft.com/office/drawing/2014/main" id="{86CD303E-A255-EE9F-569C-56939C220D1A}"/>
              </a:ext>
            </a:extLst>
          </p:cNvPr>
          <p:cNvSpPr>
            <a:spLocks noGrp="1"/>
          </p:cNvSpPr>
          <p:nvPr>
            <p:ph type="body" idx="1"/>
          </p:nvPr>
        </p:nvSpPr>
        <p:spPr/>
        <p:txBody>
          <a:bodyPr/>
          <a:lstStyle/>
          <a:p>
            <a:r>
              <a:rPr lang="en-US" dirty="0"/>
              <a:t>Which system was faster?</a:t>
            </a:r>
          </a:p>
          <a:p>
            <a:pPr lvl="1"/>
            <a:r>
              <a:rPr lang="en-US" dirty="0"/>
              <a:t>My laptop:</a:t>
            </a:r>
            <a:r>
              <a:rPr lang="en-US" sz="1800" dirty="0">
                <a:latin typeface="Courier New" panose="02070309020205020404" pitchFamily="49" charset="0"/>
                <a:cs typeface="Courier New" panose="02070309020205020404" pitchFamily="49" charset="0"/>
              </a:rPr>
              <a:t> this script took 0:00:10.92sec to execute</a:t>
            </a:r>
            <a:endParaRPr lang="en-US" dirty="0">
              <a:latin typeface="Courier New" panose="02070309020205020404" pitchFamily="49" charset="0"/>
              <a:cs typeface="Courier New" panose="02070309020205020404" pitchFamily="49" charset="0"/>
            </a:endParaRPr>
          </a:p>
          <a:p>
            <a:pPr lvl="1"/>
            <a:r>
              <a:rPr lang="en-US" dirty="0"/>
              <a:t>FASRC:</a:t>
            </a:r>
            <a:r>
              <a:rPr lang="en-US" sz="1800" dirty="0">
                <a:latin typeface="Courier New" panose="02070309020205020404" pitchFamily="49" charset="0"/>
                <a:cs typeface="Courier New" panose="02070309020205020404" pitchFamily="49" charset="0"/>
              </a:rPr>
              <a:t>   this script took 0:00:18.83sec to execute</a:t>
            </a:r>
          </a:p>
          <a:p>
            <a:pPr lvl="1"/>
            <a:endParaRPr lang="en-US" dirty="0">
              <a:latin typeface="Courier New" panose="02070309020205020404" pitchFamily="49" charset="0"/>
              <a:cs typeface="Courier New" panose="02070309020205020404" pitchFamily="49" charset="0"/>
            </a:endParaRPr>
          </a:p>
          <a:p>
            <a:r>
              <a:rPr lang="en-US" dirty="0"/>
              <a:t>Why?</a:t>
            </a:r>
          </a:p>
        </p:txBody>
      </p:sp>
    </p:spTree>
    <p:extLst>
      <p:ext uri="{BB962C8B-B14F-4D97-AF65-F5344CB8AC3E}">
        <p14:creationId xmlns:p14="http://schemas.microsoft.com/office/powerpoint/2010/main" val="304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D54E-CBBF-FCF4-3863-4D70EC7B7707}"/>
              </a:ext>
            </a:extLst>
          </p:cNvPr>
          <p:cNvSpPr>
            <a:spLocks noGrp="1"/>
          </p:cNvSpPr>
          <p:nvPr>
            <p:ph type="title"/>
          </p:nvPr>
        </p:nvSpPr>
        <p:spPr/>
        <p:txBody>
          <a:bodyPr>
            <a:normAutofit fontScale="90000"/>
          </a:bodyPr>
          <a:lstStyle/>
          <a:p>
            <a:r>
              <a:rPr lang="en-US" dirty="0"/>
              <a:t>Environment Differences: Local vs. HPC</a:t>
            </a:r>
          </a:p>
        </p:txBody>
      </p:sp>
      <p:sp>
        <p:nvSpPr>
          <p:cNvPr id="3" name="Text Placeholder 2">
            <a:extLst>
              <a:ext uri="{FF2B5EF4-FFF2-40B4-BE49-F238E27FC236}">
                <a16:creationId xmlns:a16="http://schemas.microsoft.com/office/drawing/2014/main" id="{7182C9F9-2762-8B75-201F-2A8CCDE1B970}"/>
              </a:ext>
            </a:extLst>
          </p:cNvPr>
          <p:cNvSpPr>
            <a:spLocks noGrp="1"/>
          </p:cNvSpPr>
          <p:nvPr>
            <p:ph type="body" idx="1"/>
          </p:nvPr>
        </p:nvSpPr>
        <p:spPr>
          <a:xfrm>
            <a:off x="311700" y="1152475"/>
            <a:ext cx="8520600" cy="3991025"/>
          </a:xfrm>
        </p:spPr>
        <p:txBody>
          <a:bodyPr>
            <a:normAutofit fontScale="92500" lnSpcReduction="10000"/>
          </a:bodyPr>
          <a:lstStyle/>
          <a:p>
            <a:r>
              <a:rPr lang="en-US" b="1" dirty="0"/>
              <a:t>Parallelism</a:t>
            </a:r>
          </a:p>
          <a:p>
            <a:r>
              <a:rPr lang="en-US" b="1" dirty="0"/>
              <a:t>Memory</a:t>
            </a:r>
          </a:p>
          <a:p>
            <a:r>
              <a:rPr lang="en-US" b="1" dirty="0"/>
              <a:t>Storage</a:t>
            </a:r>
          </a:p>
          <a:p>
            <a:r>
              <a:rPr lang="en-US" dirty="0"/>
              <a:t>Environment and Dependencies</a:t>
            </a:r>
          </a:p>
          <a:p>
            <a:r>
              <a:rPr lang="en-US" dirty="0"/>
              <a:t>Batch Systems</a:t>
            </a:r>
          </a:p>
          <a:p>
            <a:r>
              <a:rPr lang="en-US" dirty="0"/>
              <a:t>Data Transfer</a:t>
            </a:r>
          </a:p>
          <a:p>
            <a:r>
              <a:rPr lang="en-US" dirty="0"/>
              <a:t>Error Handling and Debugging</a:t>
            </a:r>
          </a:p>
          <a:p>
            <a:r>
              <a:rPr lang="en-US" b="1" dirty="0"/>
              <a:t>Optimizations</a:t>
            </a:r>
          </a:p>
          <a:p>
            <a:r>
              <a:rPr lang="en-US" dirty="0"/>
              <a:t>Networking</a:t>
            </a:r>
          </a:p>
          <a:p>
            <a:r>
              <a:rPr lang="en-US" b="1" dirty="0"/>
              <a:t>Code Scalability</a:t>
            </a:r>
          </a:p>
        </p:txBody>
      </p:sp>
    </p:spTree>
    <p:extLst>
      <p:ext uri="{BB962C8B-B14F-4D97-AF65-F5344CB8AC3E}">
        <p14:creationId xmlns:p14="http://schemas.microsoft.com/office/powerpoint/2010/main" val="3715799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238-2A65-0F59-DAE0-B8CA340C2015}"/>
              </a:ext>
            </a:extLst>
          </p:cNvPr>
          <p:cNvSpPr>
            <a:spLocks noGrp="1"/>
          </p:cNvSpPr>
          <p:nvPr>
            <p:ph type="title"/>
          </p:nvPr>
        </p:nvSpPr>
        <p:spPr/>
        <p:txBody>
          <a:bodyPr>
            <a:normAutofit fontScale="90000"/>
          </a:bodyPr>
          <a:lstStyle/>
          <a:p>
            <a:r>
              <a:rPr lang="en-US" dirty="0"/>
              <a:t>Code Optimization</a:t>
            </a:r>
          </a:p>
        </p:txBody>
      </p:sp>
      <p:sp>
        <p:nvSpPr>
          <p:cNvPr id="3" name="Text Placeholder 2">
            <a:extLst>
              <a:ext uri="{FF2B5EF4-FFF2-40B4-BE49-F238E27FC236}">
                <a16:creationId xmlns:a16="http://schemas.microsoft.com/office/drawing/2014/main" id="{2F54A8E1-F23E-ECF5-6E44-33F4680F9807}"/>
              </a:ext>
            </a:extLst>
          </p:cNvPr>
          <p:cNvSpPr>
            <a:spLocks noGrp="1"/>
          </p:cNvSpPr>
          <p:nvPr>
            <p:ph type="body" idx="1"/>
          </p:nvPr>
        </p:nvSpPr>
        <p:spPr/>
        <p:txBody>
          <a:bodyPr>
            <a:normAutofit/>
          </a:bodyPr>
          <a:lstStyle/>
          <a:p>
            <a:r>
              <a:rPr lang="en-US" dirty="0"/>
              <a:t>Optimize your code</a:t>
            </a:r>
          </a:p>
          <a:p>
            <a:pPr lvl="1"/>
            <a:r>
              <a:rPr lang="en-US" dirty="0"/>
              <a:t>I/O</a:t>
            </a:r>
          </a:p>
          <a:p>
            <a:pPr lvl="1"/>
            <a:r>
              <a:rPr lang="en-US" dirty="0"/>
              <a:t>Memory</a:t>
            </a:r>
          </a:p>
          <a:p>
            <a:pPr lvl="1"/>
            <a:r>
              <a:rPr lang="en-US" dirty="0"/>
              <a:t>Storage</a:t>
            </a:r>
          </a:p>
          <a:p>
            <a:pPr lvl="1"/>
            <a:r>
              <a:rPr lang="en-US" dirty="0"/>
              <a:t>Use parallelization if possible</a:t>
            </a:r>
          </a:p>
          <a:p>
            <a:pPr lvl="1"/>
            <a:endParaRPr lang="en-US" dirty="0"/>
          </a:p>
          <a:p>
            <a:r>
              <a:rPr lang="en-US" dirty="0"/>
              <a:t>Test locally first (toy example approach)</a:t>
            </a:r>
          </a:p>
        </p:txBody>
      </p:sp>
    </p:spTree>
    <p:extLst>
      <p:ext uri="{BB962C8B-B14F-4D97-AF65-F5344CB8AC3E}">
        <p14:creationId xmlns:p14="http://schemas.microsoft.com/office/powerpoint/2010/main" val="579559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Dynamic Programming</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computing the Fibonacci sequence</a:t>
            </a:r>
            <a:endParaRPr lang="en-US" dirty="0"/>
          </a:p>
        </p:txBody>
      </p:sp>
      <p:pic>
        <p:nvPicPr>
          <p:cNvPr id="16" name="Picture 15">
            <a:extLst>
              <a:ext uri="{FF2B5EF4-FFF2-40B4-BE49-F238E27FC236}">
                <a16:creationId xmlns:a16="http://schemas.microsoft.com/office/drawing/2014/main" id="{A97409F6-3D54-A204-D84C-72760749EAEE}"/>
              </a:ext>
            </a:extLst>
          </p:cNvPr>
          <p:cNvPicPr>
            <a:picLocks noChangeAspect="1"/>
          </p:cNvPicPr>
          <p:nvPr/>
        </p:nvPicPr>
        <p:blipFill>
          <a:blip r:embed="rId3"/>
          <a:stretch>
            <a:fillRect/>
          </a:stretch>
        </p:blipFill>
        <p:spPr>
          <a:xfrm>
            <a:off x="449863" y="1720376"/>
            <a:ext cx="2887142" cy="2270649"/>
          </a:xfrm>
          <a:prstGeom prst="rect">
            <a:avLst/>
          </a:prstGeom>
        </p:spPr>
      </p:pic>
      <p:pic>
        <p:nvPicPr>
          <p:cNvPr id="18" name="Picture 17">
            <a:extLst>
              <a:ext uri="{FF2B5EF4-FFF2-40B4-BE49-F238E27FC236}">
                <a16:creationId xmlns:a16="http://schemas.microsoft.com/office/drawing/2014/main" id="{7934EFA2-BCD1-F602-48BF-AE35815D08FE}"/>
              </a:ext>
            </a:extLst>
          </p:cNvPr>
          <p:cNvPicPr>
            <a:picLocks noChangeAspect="1"/>
          </p:cNvPicPr>
          <p:nvPr/>
        </p:nvPicPr>
        <p:blipFill>
          <a:blip r:embed="rId4"/>
          <a:stretch>
            <a:fillRect/>
          </a:stretch>
        </p:blipFill>
        <p:spPr>
          <a:xfrm>
            <a:off x="4491299" y="1720375"/>
            <a:ext cx="4254594" cy="2478763"/>
          </a:xfrm>
          <a:prstGeom prst="rect">
            <a:avLst/>
          </a:prstGeom>
        </p:spPr>
      </p:pic>
      <p:sp>
        <p:nvSpPr>
          <p:cNvPr id="21" name="TextBox 20">
            <a:extLst>
              <a:ext uri="{FF2B5EF4-FFF2-40B4-BE49-F238E27FC236}">
                <a16:creationId xmlns:a16="http://schemas.microsoft.com/office/drawing/2014/main" id="{321D29C3-1468-4917-163D-3B62534068AF}"/>
              </a:ext>
            </a:extLst>
          </p:cNvPr>
          <p:cNvSpPr txBox="1"/>
          <p:nvPr/>
        </p:nvSpPr>
        <p:spPr>
          <a:xfrm>
            <a:off x="539750" y="4422154"/>
            <a:ext cx="10692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31sec</a:t>
            </a:r>
          </a:p>
        </p:txBody>
      </p:sp>
      <p:sp>
        <p:nvSpPr>
          <p:cNvPr id="22" name="TextBox 21">
            <a:extLst>
              <a:ext uri="{FF2B5EF4-FFF2-40B4-BE49-F238E27FC236}">
                <a16:creationId xmlns:a16="http://schemas.microsoft.com/office/drawing/2014/main" id="{86D5B249-2E84-FEED-5B00-80F1D9EED1A2}"/>
              </a:ext>
            </a:extLst>
          </p:cNvPr>
          <p:cNvSpPr txBox="1"/>
          <p:nvPr/>
        </p:nvSpPr>
        <p:spPr>
          <a:xfrm>
            <a:off x="4572000" y="4416796"/>
            <a:ext cx="1665521"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Fib(41) ~ 0.000094sec</a:t>
            </a:r>
            <a:endParaRPr lang="en-US" sz="1200" dirty="0">
              <a:solidFill>
                <a:schemeClr val="dk1"/>
              </a:solidFill>
              <a:latin typeface="Montserrat"/>
              <a:sym typeface="Montserrat"/>
            </a:endParaRPr>
          </a:p>
        </p:txBody>
      </p:sp>
      <p:sp>
        <p:nvSpPr>
          <p:cNvPr id="25" name="TextBox 24">
            <a:extLst>
              <a:ext uri="{FF2B5EF4-FFF2-40B4-BE49-F238E27FC236}">
                <a16:creationId xmlns:a16="http://schemas.microsoft.com/office/drawing/2014/main" id="{CD1B0F39-4501-E31A-E11D-D8EFD63F0C80}"/>
              </a:ext>
            </a:extLst>
          </p:cNvPr>
          <p:cNvSpPr txBox="1"/>
          <p:nvPr/>
        </p:nvSpPr>
        <p:spPr>
          <a:xfrm>
            <a:off x="539750" y="4707101"/>
            <a:ext cx="2189702"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Fib(112) ~ age of the universe</a:t>
            </a:r>
          </a:p>
        </p:txBody>
      </p:sp>
      <p:sp>
        <p:nvSpPr>
          <p:cNvPr id="26" name="TextBox 25">
            <a:extLst>
              <a:ext uri="{FF2B5EF4-FFF2-40B4-BE49-F238E27FC236}">
                <a16:creationId xmlns:a16="http://schemas.microsoft.com/office/drawing/2014/main" id="{A278161B-B40D-9B06-78AD-1F98C6C4A445}"/>
              </a:ext>
            </a:extLst>
          </p:cNvPr>
          <p:cNvSpPr txBox="1"/>
          <p:nvPr/>
        </p:nvSpPr>
        <p:spPr>
          <a:xfrm>
            <a:off x="4572000" y="4707101"/>
            <a:ext cx="1659109" cy="184666"/>
          </a:xfrm>
          <a:prstGeom prst="rect">
            <a:avLst/>
          </a:prstGeom>
          <a:noFill/>
          <a:ln>
            <a:noFill/>
          </a:ln>
        </p:spPr>
        <p:txBody>
          <a:bodyPr spcFirstLastPara="1" wrap="none" lIns="0" tIns="0" rIns="0" bIns="0" rtlCol="0" anchor="ctr" anchorCtr="0">
            <a:spAutoFit/>
          </a:bodyPr>
          <a:lstStyle/>
          <a:p>
            <a:pPr marL="0" marR="0" indent="0"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Fib(120) ~ 0.000112sec</a:t>
            </a:r>
            <a:endParaRPr lang="en-US" sz="1200" dirty="0">
              <a:solidFill>
                <a:schemeClr val="dk1"/>
              </a:solidFill>
              <a:latin typeface="Montserrat"/>
              <a:sym typeface="Montserrat"/>
            </a:endParaRPr>
          </a:p>
        </p:txBody>
      </p:sp>
      <p:cxnSp>
        <p:nvCxnSpPr>
          <p:cNvPr id="27" name="Straight Connector 26">
            <a:extLst>
              <a:ext uri="{FF2B5EF4-FFF2-40B4-BE49-F238E27FC236}">
                <a16:creationId xmlns:a16="http://schemas.microsoft.com/office/drawing/2014/main" id="{AA71B891-BD48-4EB9-1279-A2CD586280E1}"/>
              </a:ext>
            </a:extLst>
          </p:cNvPr>
          <p:cNvCxnSpPr>
            <a:cxnSpLocks/>
          </p:cNvCxnSpPr>
          <p:nvPr/>
        </p:nvCxnSpPr>
        <p:spPr>
          <a:xfrm>
            <a:off x="4011283" y="1720375"/>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Filter / Map / Reduce</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p:txBody>
          <a:bodyPr/>
          <a:lstStyle/>
          <a:p>
            <a:pPr marL="114300" indent="0">
              <a:buNone/>
            </a:pPr>
            <a:r>
              <a:rPr lang="en-US" sz="2000" dirty="0"/>
              <a:t>Example: sum of squares of even numbers from a list</a:t>
            </a:r>
            <a:endParaRPr lang="en-US" dirty="0"/>
          </a:p>
        </p:txBody>
      </p:sp>
      <p:pic>
        <p:nvPicPr>
          <p:cNvPr id="11" name="Picture 10">
            <a:extLst>
              <a:ext uri="{FF2B5EF4-FFF2-40B4-BE49-F238E27FC236}">
                <a16:creationId xmlns:a16="http://schemas.microsoft.com/office/drawing/2014/main" id="{4896ADC5-F4B2-1CC3-41AF-008B72302A9E}"/>
              </a:ext>
            </a:extLst>
          </p:cNvPr>
          <p:cNvPicPr>
            <a:picLocks noChangeAspect="1"/>
          </p:cNvPicPr>
          <p:nvPr/>
        </p:nvPicPr>
        <p:blipFill>
          <a:blip r:embed="rId3"/>
          <a:stretch>
            <a:fillRect/>
          </a:stretch>
        </p:blipFill>
        <p:spPr>
          <a:xfrm>
            <a:off x="426859" y="1804533"/>
            <a:ext cx="2960439" cy="3120945"/>
          </a:xfrm>
          <a:prstGeom prst="rect">
            <a:avLst/>
          </a:prstGeom>
        </p:spPr>
      </p:pic>
      <p:pic>
        <p:nvPicPr>
          <p:cNvPr id="13" name="Picture 12">
            <a:extLst>
              <a:ext uri="{FF2B5EF4-FFF2-40B4-BE49-F238E27FC236}">
                <a16:creationId xmlns:a16="http://schemas.microsoft.com/office/drawing/2014/main" id="{9ACF3E18-6077-B6BE-2E47-DC9B6923A8AB}"/>
              </a:ext>
            </a:extLst>
          </p:cNvPr>
          <p:cNvPicPr>
            <a:picLocks noChangeAspect="1"/>
          </p:cNvPicPr>
          <p:nvPr/>
        </p:nvPicPr>
        <p:blipFill>
          <a:blip r:embed="rId4"/>
          <a:stretch>
            <a:fillRect/>
          </a:stretch>
        </p:blipFill>
        <p:spPr>
          <a:xfrm>
            <a:off x="4570980" y="1804533"/>
            <a:ext cx="4407845" cy="2415665"/>
          </a:xfrm>
          <a:prstGeom prst="rect">
            <a:avLst/>
          </a:prstGeom>
        </p:spPr>
      </p:pic>
      <p:cxnSp>
        <p:nvCxnSpPr>
          <p:cNvPr id="4" name="Straight Connector 3">
            <a:extLst>
              <a:ext uri="{FF2B5EF4-FFF2-40B4-BE49-F238E27FC236}">
                <a16:creationId xmlns:a16="http://schemas.microsoft.com/office/drawing/2014/main" id="{B0F326AE-C5EC-059B-A4F7-F0F3E60F833B}"/>
              </a:ext>
            </a:extLst>
          </p:cNvPr>
          <p:cNvCxnSpPr>
            <a:cxnSpLocks/>
          </p:cNvCxnSpPr>
          <p:nvPr/>
        </p:nvCxnSpPr>
        <p:spPr>
          <a:xfrm>
            <a:off x="3959525" y="1799096"/>
            <a:ext cx="0" cy="3423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r>
              <a:rPr lang="en-US" sz="2000" dirty="0"/>
              <a:t>Use multi-core CPUs</a:t>
            </a:r>
          </a:p>
          <a:p>
            <a:pPr lvl="1"/>
            <a:r>
              <a:rPr lang="en-US" dirty="0"/>
              <a:t>By default, a Python script runs on a single core</a:t>
            </a:r>
          </a:p>
          <a:p>
            <a:pPr lvl="1"/>
            <a:r>
              <a:rPr lang="en-US" dirty="0"/>
              <a:t>Modern CPUs have multiple cores </a:t>
            </a:r>
            <a:r>
              <a:rPr lang="en-US" dirty="0">
                <a:sym typeface="Wingdings" pitchFamily="2" charset="2"/>
              </a:rPr>
              <a:t> distribute load</a:t>
            </a:r>
          </a:p>
          <a:p>
            <a:pPr marL="114300" indent="0">
              <a:buNone/>
            </a:pPr>
            <a:endParaRPr lang="en-US" dirty="0">
              <a:sym typeface="Wingdings" pitchFamily="2" charset="2"/>
            </a:endParaRPr>
          </a:p>
          <a:p>
            <a:pPr marL="114300" indent="0">
              <a:buNone/>
            </a:pPr>
            <a:r>
              <a:rPr lang="en-US" sz="2000" dirty="0">
                <a:sym typeface="Wingdings" pitchFamily="2" charset="2"/>
              </a:rPr>
              <a:t>Simple example: summing a large list of numbers</a:t>
            </a:r>
          </a:p>
          <a:p>
            <a:pPr marL="114300" indent="0">
              <a:buNone/>
            </a:pPr>
            <a:r>
              <a:rPr lang="en-US" sz="1400" dirty="0">
                <a:latin typeface="Courier New" panose="02070309020205020404" pitchFamily="49" charset="0"/>
                <a:cs typeface="Courier New" panose="02070309020205020404" pitchFamily="49" charset="0"/>
              </a:rPr>
              <a:t>[1] -&gt; [2] -&gt; [3] -&gt; [4] -&gt; [5] -&gt; [6] -&gt; ... -&gt; [N]</a:t>
            </a:r>
          </a:p>
          <a:p>
            <a:pPr marL="114300" indent="0">
              <a:buNone/>
            </a:pPr>
            <a:r>
              <a:rPr lang="en-US" sz="1400" dirty="0">
                <a:latin typeface="Courier New" panose="02070309020205020404" pitchFamily="49" charset="0"/>
                <a:cs typeface="Courier New" panose="02070309020205020404" pitchFamily="49" charset="0"/>
              </a:rPr>
              <a:t> \___ Worker (CPU Core 1) moving sequentially, summing up.</a:t>
            </a: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endParaRPr lang="en-US" sz="1400" dirty="0">
              <a:latin typeface="Courier New" panose="02070309020205020404" pitchFamily="49" charset="0"/>
              <a:cs typeface="Courier New" panose="02070309020205020404" pitchFamily="49" charset="0"/>
              <a:sym typeface="Wingdings" pitchFamily="2" charset="2"/>
            </a:endParaRPr>
          </a:p>
          <a:p>
            <a:pPr marL="114300" indent="0">
              <a:buNone/>
            </a:pPr>
            <a:r>
              <a:rPr lang="en-US" sz="1400" dirty="0">
                <a:latin typeface="Courier New" panose="02070309020205020404" pitchFamily="49" charset="0"/>
                <a:cs typeface="Courier New" panose="02070309020205020404" pitchFamily="49" charset="0"/>
              </a:rPr>
              <a:t>Segment 1        Segment 2        Segment 3          Segment k</a:t>
            </a:r>
          </a:p>
          <a:p>
            <a:pPr marL="114300" indent="0">
              <a:buNone/>
            </a:pPr>
            <a:r>
              <a:rPr lang="en-US" sz="1400" dirty="0">
                <a:latin typeface="Courier New" panose="02070309020205020404" pitchFamily="49" charset="0"/>
                <a:cs typeface="Courier New" panose="02070309020205020404" pitchFamily="49" charset="0"/>
              </a:rPr>
              <a:t>[1] -&gt; [2]       [3] -&gt; [4]       [5] -&gt; [6]   ...   [N-1] -&gt; [N]</a:t>
            </a:r>
          </a:p>
          <a:p>
            <a:pPr marL="114300" indent="0">
              <a:buNone/>
            </a:pPr>
            <a:r>
              <a:rPr lang="en-US" sz="1400" dirty="0">
                <a:latin typeface="Courier New" panose="02070309020205020404" pitchFamily="49" charset="0"/>
                <a:cs typeface="Courier New" panose="02070309020205020404" pitchFamily="49" charset="0"/>
              </a:rPr>
              <a:t> \___ Worker 1    \___ Worker 2    \___ Worker 3      \___ Worker k </a:t>
            </a:r>
            <a:endParaRPr lang="en-US" sz="1800" dirty="0">
              <a:latin typeface="Courier New" panose="02070309020205020404" pitchFamily="49" charset="0"/>
              <a:cs typeface="Courier New" panose="02070309020205020404" pitchFamily="49" charset="0"/>
              <a:sym typeface="Wingdings" pitchFamily="2" charset="2"/>
            </a:endParaRPr>
          </a:p>
        </p:txBody>
      </p:sp>
      <p:cxnSp>
        <p:nvCxnSpPr>
          <p:cNvPr id="4" name="Straight Connector 3">
            <a:extLst>
              <a:ext uri="{FF2B5EF4-FFF2-40B4-BE49-F238E27FC236}">
                <a16:creationId xmlns:a16="http://schemas.microsoft.com/office/drawing/2014/main" id="{70514F2E-F5DB-5999-E73F-5D45B2DB046F}"/>
              </a:ext>
            </a:extLst>
          </p:cNvPr>
          <p:cNvCxnSpPr>
            <a:cxnSpLocks/>
          </p:cNvCxnSpPr>
          <p:nvPr/>
        </p:nvCxnSpPr>
        <p:spPr>
          <a:xfrm>
            <a:off x="-405442" y="3821501"/>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698A9-90DC-FBE5-4759-2DA7457EDA22}"/>
              </a:ext>
            </a:extLst>
          </p:cNvPr>
          <p:cNvSpPr/>
          <p:nvPr/>
        </p:nvSpPr>
        <p:spPr>
          <a:xfrm>
            <a:off x="3551068" y="4273421"/>
            <a:ext cx="2041864" cy="870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45C51-D5C3-0ECE-C86F-3F2E798C047E}"/>
              </a:ext>
            </a:extLst>
          </p:cNvPr>
          <p:cNvSpPr>
            <a:spLocks noGrp="1"/>
          </p:cNvSpPr>
          <p:nvPr>
            <p:ph type="title"/>
          </p:nvPr>
        </p:nvSpPr>
        <p:spPr/>
        <p:txBody>
          <a:bodyPr>
            <a:normAutofit fontScale="90000"/>
          </a:bodyPr>
          <a:lstStyle/>
          <a:p>
            <a:r>
              <a:rPr lang="en-US" dirty="0"/>
              <a:t>Code Efficiency: Parallelization</a:t>
            </a:r>
          </a:p>
        </p:txBody>
      </p:sp>
      <p:sp>
        <p:nvSpPr>
          <p:cNvPr id="3" name="Text Placeholder 2">
            <a:extLst>
              <a:ext uri="{FF2B5EF4-FFF2-40B4-BE49-F238E27FC236}">
                <a16:creationId xmlns:a16="http://schemas.microsoft.com/office/drawing/2014/main" id="{F9770809-D21A-4945-415A-90B1FFA5A446}"/>
              </a:ext>
            </a:extLst>
          </p:cNvPr>
          <p:cNvSpPr>
            <a:spLocks noGrp="1"/>
          </p:cNvSpPr>
          <p:nvPr>
            <p:ph type="body" idx="1"/>
          </p:nvPr>
        </p:nvSpPr>
        <p:spPr>
          <a:xfrm>
            <a:off x="311700" y="1152475"/>
            <a:ext cx="8520600" cy="3991025"/>
          </a:xfrm>
        </p:spPr>
        <p:txBody>
          <a:bodyPr>
            <a:normAutofit/>
          </a:bodyPr>
          <a:lstStyle/>
          <a:p>
            <a:pPr marL="114300" indent="0">
              <a:buNone/>
            </a:pPr>
            <a:r>
              <a:rPr lang="en-US" sz="2000" dirty="0">
                <a:sym typeface="Wingdings" pitchFamily="2" charset="2"/>
              </a:rPr>
              <a:t>Example: summing a large list of numbers</a:t>
            </a:r>
          </a:p>
        </p:txBody>
      </p:sp>
      <p:pic>
        <p:nvPicPr>
          <p:cNvPr id="5" name="Picture 4">
            <a:extLst>
              <a:ext uri="{FF2B5EF4-FFF2-40B4-BE49-F238E27FC236}">
                <a16:creationId xmlns:a16="http://schemas.microsoft.com/office/drawing/2014/main" id="{E316D561-C2D0-0BEC-9E64-F52B377C599C}"/>
              </a:ext>
            </a:extLst>
          </p:cNvPr>
          <p:cNvPicPr>
            <a:picLocks noChangeAspect="1"/>
          </p:cNvPicPr>
          <p:nvPr/>
        </p:nvPicPr>
        <p:blipFill>
          <a:blip r:embed="rId3"/>
          <a:stretch>
            <a:fillRect/>
          </a:stretch>
        </p:blipFill>
        <p:spPr>
          <a:xfrm>
            <a:off x="380708" y="1845211"/>
            <a:ext cx="2793809" cy="431001"/>
          </a:xfrm>
          <a:prstGeom prst="rect">
            <a:avLst/>
          </a:prstGeom>
        </p:spPr>
      </p:pic>
      <p:pic>
        <p:nvPicPr>
          <p:cNvPr id="7" name="Picture 6">
            <a:extLst>
              <a:ext uri="{FF2B5EF4-FFF2-40B4-BE49-F238E27FC236}">
                <a16:creationId xmlns:a16="http://schemas.microsoft.com/office/drawing/2014/main" id="{2BC4EFA6-F38A-0EEB-935A-ACEAD27A5FCF}"/>
              </a:ext>
            </a:extLst>
          </p:cNvPr>
          <p:cNvPicPr>
            <a:picLocks noChangeAspect="1"/>
          </p:cNvPicPr>
          <p:nvPr/>
        </p:nvPicPr>
        <p:blipFill>
          <a:blip r:embed="rId4"/>
          <a:stretch>
            <a:fillRect/>
          </a:stretch>
        </p:blipFill>
        <p:spPr>
          <a:xfrm>
            <a:off x="454721" y="2598132"/>
            <a:ext cx="5456843" cy="2223448"/>
          </a:xfrm>
          <a:prstGeom prst="rect">
            <a:avLst/>
          </a:prstGeom>
        </p:spPr>
      </p:pic>
      <p:sp>
        <p:nvSpPr>
          <p:cNvPr id="8" name="TextBox 7">
            <a:extLst>
              <a:ext uri="{FF2B5EF4-FFF2-40B4-BE49-F238E27FC236}">
                <a16:creationId xmlns:a16="http://schemas.microsoft.com/office/drawing/2014/main" id="{527F1CF1-198F-5CC9-DBFE-9121EF1A23CF}"/>
              </a:ext>
            </a:extLst>
          </p:cNvPr>
          <p:cNvSpPr txBox="1"/>
          <p:nvPr/>
        </p:nvSpPr>
        <p:spPr>
          <a:xfrm>
            <a:off x="7378297" y="1968378"/>
            <a:ext cx="1384995"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Serial computing</a:t>
            </a:r>
          </a:p>
        </p:txBody>
      </p:sp>
      <p:sp>
        <p:nvSpPr>
          <p:cNvPr id="9" name="TextBox 8">
            <a:extLst>
              <a:ext uri="{FF2B5EF4-FFF2-40B4-BE49-F238E27FC236}">
                <a16:creationId xmlns:a16="http://schemas.microsoft.com/office/drawing/2014/main" id="{FA5B0044-61EB-9829-3835-14CB62D6B621}"/>
              </a:ext>
            </a:extLst>
          </p:cNvPr>
          <p:cNvSpPr txBox="1"/>
          <p:nvPr/>
        </p:nvSpPr>
        <p:spPr>
          <a:xfrm>
            <a:off x="7282116" y="3617523"/>
            <a:ext cx="1481176" cy="184666"/>
          </a:xfrm>
          <a:prstGeom prst="rect">
            <a:avLst/>
          </a:prstGeom>
          <a:noFill/>
          <a:ln>
            <a:noFill/>
          </a:ln>
        </p:spPr>
        <p:txBody>
          <a:bodyPr spcFirstLastPara="1" wrap="none" lIns="0" tIns="0" rIns="0" bIns="0" rtlCol="0" anchor="ctr" anchorCtr="0">
            <a:spAutoFit/>
          </a:bodyPr>
          <a:lstStyle/>
          <a:p>
            <a:pPr marL="0" marR="0" indent="0" algn="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Parallel computing</a:t>
            </a:r>
          </a:p>
        </p:txBody>
      </p:sp>
      <p:cxnSp>
        <p:nvCxnSpPr>
          <p:cNvPr id="11" name="Straight Connector 10">
            <a:extLst>
              <a:ext uri="{FF2B5EF4-FFF2-40B4-BE49-F238E27FC236}">
                <a16:creationId xmlns:a16="http://schemas.microsoft.com/office/drawing/2014/main" id="{B9999D7A-59C5-58C7-2995-4058DDB590D4}"/>
              </a:ext>
            </a:extLst>
          </p:cNvPr>
          <p:cNvCxnSpPr>
            <a:cxnSpLocks/>
          </p:cNvCxnSpPr>
          <p:nvPr/>
        </p:nvCxnSpPr>
        <p:spPr>
          <a:xfrm>
            <a:off x="-405442" y="2424022"/>
            <a:ext cx="96184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0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Introduction to Big Data Processing &amp; HPC</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fontScale="92500" lnSpcReduction="10000"/>
          </a:bodyPr>
          <a:lstStyle/>
          <a:p>
            <a:r>
              <a:rPr lang="en-US" dirty="0"/>
              <a:t>Big Data</a:t>
            </a:r>
          </a:p>
          <a:p>
            <a:pPr lvl="1"/>
            <a:r>
              <a:rPr lang="en-US" dirty="0"/>
              <a:t>Volume, Velocity, and Variety (3Vs)</a:t>
            </a:r>
          </a:p>
          <a:p>
            <a:pPr lvl="1"/>
            <a:r>
              <a:rPr lang="en-US" dirty="0"/>
              <a:t>Also: Veracity and Value</a:t>
            </a:r>
          </a:p>
          <a:p>
            <a:pPr lvl="1"/>
            <a:endParaRPr lang="en-US" dirty="0"/>
          </a:p>
          <a:p>
            <a:r>
              <a:rPr lang="en-US" dirty="0"/>
              <a:t>Processing</a:t>
            </a:r>
          </a:p>
          <a:p>
            <a:pPr lvl="1"/>
            <a:r>
              <a:rPr lang="en-US" dirty="0"/>
              <a:t>Large dataset </a:t>
            </a:r>
            <a:r>
              <a:rPr lang="en-US" dirty="0">
                <a:sym typeface="Wingdings" pitchFamily="2" charset="2"/>
              </a:rPr>
              <a:t> a</a:t>
            </a:r>
            <a:r>
              <a:rPr lang="en-US" dirty="0"/>
              <a:t>ggregated results </a:t>
            </a:r>
            <a:r>
              <a:rPr lang="en-US" dirty="0">
                <a:sym typeface="Wingdings" pitchFamily="2" charset="2"/>
              </a:rPr>
              <a:t></a:t>
            </a:r>
            <a:r>
              <a:rPr lang="en-US" dirty="0"/>
              <a:t> smaller datasets</a:t>
            </a:r>
          </a:p>
          <a:p>
            <a:pPr lvl="1"/>
            <a:endParaRPr lang="en-US" dirty="0"/>
          </a:p>
          <a:p>
            <a:r>
              <a:rPr lang="en-US" dirty="0"/>
              <a:t>Faculty of Arts and Sciences Research Cluster</a:t>
            </a:r>
          </a:p>
          <a:p>
            <a:pPr lvl="1"/>
            <a:r>
              <a:rPr lang="en-US" dirty="0"/>
              <a:t>Harvard’s High-Performance Cluster (HPC)</a:t>
            </a:r>
          </a:p>
        </p:txBody>
      </p:sp>
    </p:spTree>
    <p:extLst>
      <p:ext uri="{BB962C8B-B14F-4D97-AF65-F5344CB8AC3E}">
        <p14:creationId xmlns:p14="http://schemas.microsoft.com/office/powerpoint/2010/main" val="259827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90AF-9719-9E90-53A2-3847055CA318}"/>
              </a:ext>
            </a:extLst>
          </p:cNvPr>
          <p:cNvSpPr>
            <a:spLocks noGrp="1"/>
          </p:cNvSpPr>
          <p:nvPr>
            <p:ph type="title"/>
          </p:nvPr>
        </p:nvSpPr>
        <p:spPr/>
        <p:txBody>
          <a:bodyPr>
            <a:normAutofit fontScale="90000"/>
          </a:bodyPr>
          <a:lstStyle/>
          <a:p>
            <a:r>
              <a:rPr lang="en-US" dirty="0"/>
              <a:t>Code Efficiency: Parallelization</a:t>
            </a:r>
          </a:p>
        </p:txBody>
      </p:sp>
      <p:pic>
        <p:nvPicPr>
          <p:cNvPr id="5" name="Picture 4">
            <a:extLst>
              <a:ext uri="{FF2B5EF4-FFF2-40B4-BE49-F238E27FC236}">
                <a16:creationId xmlns:a16="http://schemas.microsoft.com/office/drawing/2014/main" id="{143DC88E-915F-6C93-5F3D-C51236547B44}"/>
              </a:ext>
            </a:extLst>
          </p:cNvPr>
          <p:cNvPicPr>
            <a:picLocks noChangeAspect="1"/>
          </p:cNvPicPr>
          <p:nvPr/>
        </p:nvPicPr>
        <p:blipFill>
          <a:blip r:embed="rId3"/>
          <a:stretch>
            <a:fillRect/>
          </a:stretch>
        </p:blipFill>
        <p:spPr>
          <a:xfrm>
            <a:off x="311700" y="1167262"/>
            <a:ext cx="4157718" cy="3142020"/>
          </a:xfrm>
          <a:prstGeom prst="rect">
            <a:avLst/>
          </a:prstGeom>
        </p:spPr>
      </p:pic>
      <p:graphicFrame>
        <p:nvGraphicFramePr>
          <p:cNvPr id="7" name="Table 6">
            <a:extLst>
              <a:ext uri="{FF2B5EF4-FFF2-40B4-BE49-F238E27FC236}">
                <a16:creationId xmlns:a16="http://schemas.microsoft.com/office/drawing/2014/main" id="{B3B3EA59-61BA-B775-9EC2-C64954EDE72F}"/>
              </a:ext>
            </a:extLst>
          </p:cNvPr>
          <p:cNvGraphicFramePr>
            <a:graphicFrameLocks noGrp="1"/>
          </p:cNvGraphicFramePr>
          <p:nvPr>
            <p:extLst>
              <p:ext uri="{D42A27DB-BD31-4B8C-83A1-F6EECF244321}">
                <p14:modId xmlns:p14="http://schemas.microsoft.com/office/powerpoint/2010/main" val="2272403323"/>
              </p:ext>
            </p:extLst>
          </p:nvPr>
        </p:nvGraphicFramePr>
        <p:xfrm>
          <a:off x="5394122" y="1070123"/>
          <a:ext cx="2845618" cy="2936142"/>
        </p:xfrm>
        <a:graphic>
          <a:graphicData uri="http://schemas.openxmlformats.org/drawingml/2006/table">
            <a:tbl>
              <a:tblPr firstRow="1" bandRow="1">
                <a:tableStyleId>{5C22544A-7EE6-4342-B048-85BDC9FD1C3A}</a:tableStyleId>
              </a:tblPr>
              <a:tblGrid>
                <a:gridCol w="738231">
                  <a:extLst>
                    <a:ext uri="{9D8B030D-6E8A-4147-A177-3AD203B41FA5}">
                      <a16:colId xmlns:a16="http://schemas.microsoft.com/office/drawing/2014/main" val="1402952150"/>
                    </a:ext>
                  </a:extLst>
                </a:gridCol>
                <a:gridCol w="1234932">
                  <a:extLst>
                    <a:ext uri="{9D8B030D-6E8A-4147-A177-3AD203B41FA5}">
                      <a16:colId xmlns:a16="http://schemas.microsoft.com/office/drawing/2014/main" val="655003933"/>
                    </a:ext>
                  </a:extLst>
                </a:gridCol>
                <a:gridCol w="872455">
                  <a:extLst>
                    <a:ext uri="{9D8B030D-6E8A-4147-A177-3AD203B41FA5}">
                      <a16:colId xmlns:a16="http://schemas.microsoft.com/office/drawing/2014/main" val="427715470"/>
                    </a:ext>
                  </a:extLst>
                </a:gridCol>
              </a:tblGrid>
              <a:tr h="326238">
                <a:tc>
                  <a:txBody>
                    <a:bodyPr/>
                    <a:lstStyle/>
                    <a:p>
                      <a:pPr algn="r" rtl="0" fontAlgn="t">
                        <a:spcBef>
                          <a:spcPts val="0"/>
                        </a:spcBef>
                        <a:spcAft>
                          <a:spcPts val="0"/>
                        </a:spcAft>
                      </a:pPr>
                      <a:r>
                        <a:rPr lang="en-US" sz="1100" b="1" i="0" u="none" strike="noStrike" dirty="0">
                          <a:solidFill>
                            <a:srgbClr val="000000"/>
                          </a:solidFill>
                          <a:effectLst/>
                          <a:latin typeface=""/>
                        </a:rPr>
                        <a:t># Cores</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Runtime in sec</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000000"/>
                          </a:solidFill>
                          <a:effectLst/>
                          <a:latin typeface=""/>
                        </a:rPr>
                        <a:t>Speedup</a:t>
                      </a:r>
                      <a:endParaRPr lang="en-US" dirty="0">
                        <a:effectLst/>
                        <a:latin typeface=""/>
                      </a:endParaRPr>
                    </a:p>
                  </a:txBody>
                  <a:tcPr marL="63500" marR="63500" marT="63500" marB="6350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097003"/>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1</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65.10</a:t>
                      </a:r>
                      <a:endParaRPr lang="en-US" dirty="0">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1.00</a:t>
                      </a:r>
                      <a:endParaRPr lang="en-US">
                        <a:effectLst/>
                        <a:latin typeface=""/>
                      </a:endParaRPr>
                    </a:p>
                  </a:txBody>
                  <a:tcPr marL="63500" marR="63500" marT="63500" marB="6350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088586"/>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440309"/>
                  </a:ext>
                </a:extLst>
              </a:tr>
              <a:tr h="326238">
                <a:tc>
                  <a:txBody>
                    <a:bodyPr/>
                    <a:lstStyle/>
                    <a:p>
                      <a:pPr algn="r" rtl="0" fontAlgn="t">
                        <a:spcBef>
                          <a:spcPts val="0"/>
                        </a:spcBef>
                        <a:spcAft>
                          <a:spcPts val="0"/>
                        </a:spcAft>
                      </a:pPr>
                      <a:r>
                        <a:rPr lang="en-US" sz="1100" b="0" i="0" u="none" strike="noStrike" dirty="0">
                          <a:solidFill>
                            <a:srgbClr val="000000"/>
                          </a:solidFill>
                          <a:effectLst/>
                          <a:latin typeface=""/>
                        </a:rPr>
                        <a:t>3</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24.17</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2.69</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810930"/>
                  </a:ext>
                </a:extLst>
              </a:tr>
              <a:tr h="326238">
                <a:tc>
                  <a:txBody>
                    <a:bodyPr/>
                    <a:lstStyle/>
                    <a:p>
                      <a:pPr algn="r" rtl="0" fontAlgn="t">
                        <a:spcBef>
                          <a:spcPts val="0"/>
                        </a:spcBef>
                        <a:spcAft>
                          <a:spcPts val="0"/>
                        </a:spcAft>
                      </a:pPr>
                      <a:r>
                        <a:rPr lang="en-US" sz="1100" b="0" i="0" u="none" strike="noStrike">
                          <a:solidFill>
                            <a:srgbClr val="000000"/>
                          </a:solidFill>
                          <a:effectLst/>
                          <a:latin typeface=""/>
                        </a:rPr>
                        <a:t>4</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19.06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3.42</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404103"/>
                  </a:ext>
                </a:extLst>
              </a:tr>
              <a:tr h="326238">
                <a:tc>
                  <a:txBody>
                    <a:bodyPr/>
                    <a:lstStyle/>
                    <a:p>
                      <a:pPr algn="r" rtl="0" fontAlgn="t">
                        <a:spcBef>
                          <a:spcPts val="0"/>
                        </a:spcBef>
                        <a:spcAft>
                          <a:spcPts val="0"/>
                        </a:spcAft>
                      </a:pPr>
                      <a:r>
                        <a:rPr lang="en-US" sz="1100" b="0" i="0" u="none" strike="noStrike">
                          <a:solidFill>
                            <a:srgbClr val="000000"/>
                          </a:solidFill>
                          <a:effectLst/>
                          <a:latin typeface=""/>
                        </a:rPr>
                        <a:t>5</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15.64</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4.16</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3554634"/>
                  </a:ext>
                </a:extLst>
              </a:tr>
              <a:tr h="326238">
                <a:tc>
                  <a:txBody>
                    <a:bodyPr/>
                    <a:lstStyle/>
                    <a:p>
                      <a:pPr algn="r" rtl="0" fontAlgn="t">
                        <a:spcBef>
                          <a:spcPts val="0"/>
                        </a:spcBef>
                        <a:spcAft>
                          <a:spcPts val="0"/>
                        </a:spcAft>
                      </a:pPr>
                      <a:r>
                        <a:rPr lang="en-US" sz="1100" b="0" i="0" u="none" strike="noStrike">
                          <a:solidFill>
                            <a:srgbClr val="000000"/>
                          </a:solidFill>
                          <a:effectLst/>
                          <a:latin typeface=""/>
                        </a:rPr>
                        <a:t>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a:solidFill>
                            <a:srgbClr val="000000"/>
                          </a:solidFill>
                          <a:effectLst/>
                          <a:latin typeface=""/>
                        </a:rPr>
                        <a:t>14.86</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000000"/>
                          </a:solidFill>
                          <a:effectLst/>
                          <a:latin typeface=""/>
                        </a:rPr>
                        <a:t>4.38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8694493"/>
                  </a:ext>
                </a:extLst>
              </a:tr>
              <a:tr h="326238">
                <a:tc>
                  <a:txBody>
                    <a:bodyPr/>
                    <a:lstStyle/>
                    <a:p>
                      <a:pPr algn="r" rtl="0" fontAlgn="t">
                        <a:spcBef>
                          <a:spcPts val="0"/>
                        </a:spcBef>
                        <a:spcAft>
                          <a:spcPts val="0"/>
                        </a:spcAft>
                      </a:pPr>
                      <a:r>
                        <a:rPr lang="en-US" sz="1100" b="1" i="0" u="none" strike="noStrike">
                          <a:solidFill>
                            <a:srgbClr val="93C47D"/>
                          </a:solidFill>
                          <a:effectLst/>
                          <a:latin typeface=""/>
                        </a:rPr>
                        <a:t>7</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a:solidFill>
                            <a:srgbClr val="93C47D"/>
                          </a:solidFill>
                          <a:effectLst/>
                          <a:latin typeface=""/>
                        </a:rPr>
                        <a:t>12.98</a:t>
                      </a:r>
                      <a:endParaRPr lang="en-US">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1" i="0" u="none" strike="noStrike" dirty="0">
                          <a:solidFill>
                            <a:srgbClr val="93C47D"/>
                          </a:solidFill>
                          <a:effectLst/>
                          <a:latin typeface=""/>
                        </a:rPr>
                        <a:t>5.01</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6878621"/>
                  </a:ext>
                </a:extLst>
              </a:tr>
              <a:tr h="326238">
                <a:tc>
                  <a:txBody>
                    <a:bodyPr/>
                    <a:lstStyle/>
                    <a:p>
                      <a:pPr algn="r" rtl="0" fontAlgn="t">
                        <a:spcBef>
                          <a:spcPts val="0"/>
                        </a:spcBef>
                        <a:spcAft>
                          <a:spcPts val="0"/>
                        </a:spcAft>
                      </a:pPr>
                      <a:r>
                        <a:rPr lang="en-US" sz="1100" b="0" i="0" u="none" strike="noStrike" dirty="0">
                          <a:solidFill>
                            <a:srgbClr val="CC0000"/>
                          </a:solidFill>
                          <a:effectLst/>
                          <a:latin typeface=""/>
                        </a:rPr>
                        <a:t>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13.08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t">
                        <a:spcBef>
                          <a:spcPts val="0"/>
                        </a:spcBef>
                        <a:spcAft>
                          <a:spcPts val="0"/>
                        </a:spcAft>
                      </a:pPr>
                      <a:r>
                        <a:rPr lang="en-US" sz="1100" b="0" i="0" u="none" strike="noStrike" dirty="0">
                          <a:solidFill>
                            <a:srgbClr val="CC0000"/>
                          </a:solidFill>
                          <a:effectLst/>
                          <a:latin typeface=""/>
                        </a:rPr>
                        <a:t>4.98</a:t>
                      </a:r>
                      <a:endParaRPr lang="en-US" dirty="0">
                        <a:effectLst/>
                        <a:latin typeface=""/>
                      </a:endParaRPr>
                    </a:p>
                  </a:txBody>
                  <a:tcPr marL="63500" marR="63500" marT="63500" marB="635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74331"/>
                  </a:ext>
                </a:extLst>
              </a:tr>
            </a:tbl>
          </a:graphicData>
        </a:graphic>
      </p:graphicFrame>
    </p:spTree>
    <p:extLst>
      <p:ext uri="{BB962C8B-B14F-4D97-AF65-F5344CB8AC3E}">
        <p14:creationId xmlns:p14="http://schemas.microsoft.com/office/powerpoint/2010/main" val="3438124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1BC-D8B4-8705-622D-D144EEFB74C3}"/>
              </a:ext>
            </a:extLst>
          </p:cNvPr>
          <p:cNvSpPr>
            <a:spLocks noGrp="1"/>
          </p:cNvSpPr>
          <p:nvPr>
            <p:ph type="title"/>
          </p:nvPr>
        </p:nvSpPr>
        <p:spPr/>
        <p:txBody>
          <a:bodyPr>
            <a:normAutofit fontScale="90000"/>
          </a:bodyPr>
          <a:lstStyle/>
          <a:p>
            <a:r>
              <a:rPr lang="en-US" dirty="0"/>
              <a:t>Scaling on a HPC</a:t>
            </a:r>
          </a:p>
        </p:txBody>
      </p:sp>
      <p:sp>
        <p:nvSpPr>
          <p:cNvPr id="3" name="Text Placeholder 2">
            <a:extLst>
              <a:ext uri="{FF2B5EF4-FFF2-40B4-BE49-F238E27FC236}">
                <a16:creationId xmlns:a16="http://schemas.microsoft.com/office/drawing/2014/main" id="{0DB458CB-B4B6-5EA1-929D-E3ED528D649A}"/>
              </a:ext>
            </a:extLst>
          </p:cNvPr>
          <p:cNvSpPr>
            <a:spLocks noGrp="1"/>
          </p:cNvSpPr>
          <p:nvPr>
            <p:ph type="body" idx="1"/>
          </p:nvPr>
        </p:nvSpPr>
        <p:spPr/>
        <p:txBody>
          <a:bodyPr>
            <a:normAutofit lnSpcReduction="10000"/>
          </a:bodyPr>
          <a:lstStyle/>
          <a:p>
            <a:r>
              <a:rPr lang="en-US" dirty="0"/>
              <a:t>Vertical scaling</a:t>
            </a:r>
          </a:p>
          <a:p>
            <a:pPr lvl="1"/>
            <a:r>
              <a:rPr lang="en-US" dirty="0"/>
              <a:t>Using more resources on a node</a:t>
            </a:r>
          </a:p>
          <a:p>
            <a:pPr lvl="1"/>
            <a:r>
              <a:rPr lang="en-US" dirty="0"/>
              <a:t>“scaling up”</a:t>
            </a:r>
          </a:p>
          <a:p>
            <a:pPr lvl="1"/>
            <a:endParaRPr lang="en-US" dirty="0"/>
          </a:p>
          <a:p>
            <a:r>
              <a:rPr lang="en-US" dirty="0"/>
              <a:t>Horizontal scaling</a:t>
            </a:r>
          </a:p>
          <a:p>
            <a:pPr lvl="1"/>
            <a:r>
              <a:rPr lang="en-US" dirty="0"/>
              <a:t>Growing the system by connecting multiple hardware entities to distribute the load across nodes</a:t>
            </a:r>
          </a:p>
          <a:p>
            <a:pPr lvl="1"/>
            <a:r>
              <a:rPr lang="en-US" dirty="0"/>
              <a:t>“scaling out”</a:t>
            </a:r>
          </a:p>
        </p:txBody>
      </p:sp>
    </p:spTree>
    <p:extLst>
      <p:ext uri="{BB962C8B-B14F-4D97-AF65-F5344CB8AC3E}">
        <p14:creationId xmlns:p14="http://schemas.microsoft.com/office/powerpoint/2010/main" val="869029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Screen your code for optimization potential</a:t>
            </a:r>
          </a:p>
          <a:p>
            <a:pPr lvl="1"/>
            <a:r>
              <a:rPr lang="en-US" dirty="0"/>
              <a:t>Test which parts take the most time</a:t>
            </a:r>
          </a:p>
          <a:p>
            <a:pPr lvl="1"/>
            <a:r>
              <a:rPr lang="en-US" dirty="0"/>
              <a:t>Check if you run the same code repeatedly</a:t>
            </a:r>
          </a:p>
          <a:p>
            <a:pPr lvl="1"/>
            <a:r>
              <a:rPr lang="en-US" dirty="0"/>
              <a:t>Think about parallelization: which parts could profit from parallel execution?</a:t>
            </a:r>
          </a:p>
          <a:p>
            <a:pPr lvl="1"/>
            <a:r>
              <a:rPr lang="en-US" dirty="0"/>
              <a:t>What improvement might have the biggest impact on the performance of your script?</a:t>
            </a:r>
          </a:p>
          <a:p>
            <a:endParaRPr lang="en-US" dirty="0"/>
          </a:p>
        </p:txBody>
      </p:sp>
    </p:spTree>
    <p:extLst>
      <p:ext uri="{BB962C8B-B14F-4D97-AF65-F5344CB8AC3E}">
        <p14:creationId xmlns:p14="http://schemas.microsoft.com/office/powerpoint/2010/main" val="585829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 II</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normAutofit/>
          </a:bodyPr>
          <a:lstStyle/>
          <a:p>
            <a:r>
              <a:rPr lang="en-US" dirty="0"/>
              <a:t>Implement parallelization using </a:t>
            </a:r>
            <a:r>
              <a:rPr lang="en-US" dirty="0" err="1">
                <a:latin typeface="Courier New" panose="02070309020205020404" pitchFamily="49" charset="0"/>
                <a:cs typeface="Courier New" panose="02070309020205020404" pitchFamily="49" charset="0"/>
              </a:rPr>
              <a:t>joblib</a:t>
            </a:r>
            <a:endParaRPr lang="en-US" dirty="0">
              <a:latin typeface="Courier New" panose="02070309020205020404" pitchFamily="49" charset="0"/>
              <a:cs typeface="Courier New" panose="02070309020205020404" pitchFamily="49" charset="0"/>
            </a:endParaRPr>
          </a:p>
          <a:p>
            <a:pPr lvl="1"/>
            <a:r>
              <a:rPr lang="en-US" dirty="0"/>
              <a:t>When using more resources, adjust your toy example</a:t>
            </a:r>
          </a:p>
          <a:p>
            <a:pPr lvl="2"/>
            <a:r>
              <a:rPr lang="en-US" dirty="0"/>
              <a:t>E.g., run the analysis on data of the entire U.S.</a:t>
            </a:r>
          </a:p>
          <a:p>
            <a:pPr lvl="1"/>
            <a:r>
              <a:rPr lang="en-US" dirty="0">
                <a:hlinkClick r:id="rId3"/>
              </a:rPr>
              <a:t>https://joblib.readthedocs.io/en/stable/</a:t>
            </a:r>
            <a:endParaRPr lang="en-US" dirty="0"/>
          </a:p>
          <a:p>
            <a:pPr lvl="1"/>
            <a:endParaRPr lang="en-US" dirty="0"/>
          </a:p>
          <a:p>
            <a:r>
              <a:rPr lang="en-US" dirty="0"/>
              <a:t>Run the precipitation analysis for the entire world</a:t>
            </a:r>
          </a:p>
          <a:p>
            <a:pPr lvl="1"/>
            <a:r>
              <a:rPr lang="en-US" dirty="0"/>
              <a:t>Use all the data of one year, or even all the data from 2012-2023</a:t>
            </a:r>
          </a:p>
          <a:p>
            <a:pPr lvl="1"/>
            <a:r>
              <a:rPr lang="en-US" dirty="0"/>
              <a:t>Which country is the most “weather-sensitive”?</a:t>
            </a:r>
          </a:p>
          <a:p>
            <a:pPr lvl="1"/>
            <a:endParaRPr lang="en-US" dirty="0"/>
          </a:p>
        </p:txBody>
      </p:sp>
    </p:spTree>
    <p:extLst>
      <p:ext uri="{BB962C8B-B14F-4D97-AF65-F5344CB8AC3E}">
        <p14:creationId xmlns:p14="http://schemas.microsoft.com/office/powerpoint/2010/main" val="2717384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9238-9488-8129-54C7-B79CF13FFA1C}"/>
              </a:ext>
            </a:extLst>
          </p:cNvPr>
          <p:cNvSpPr>
            <a:spLocks noGrp="1"/>
          </p:cNvSpPr>
          <p:nvPr>
            <p:ph type="title"/>
          </p:nvPr>
        </p:nvSpPr>
        <p:spPr/>
        <p:txBody>
          <a:bodyPr>
            <a:normAutofit fontScale="90000"/>
          </a:bodyPr>
          <a:lstStyle/>
          <a:p>
            <a:r>
              <a:rPr lang="en-US" dirty="0"/>
              <a:t>Bonus Exercise</a:t>
            </a:r>
          </a:p>
        </p:txBody>
      </p:sp>
      <p:sp>
        <p:nvSpPr>
          <p:cNvPr id="3" name="Text Placeholder 2">
            <a:extLst>
              <a:ext uri="{FF2B5EF4-FFF2-40B4-BE49-F238E27FC236}">
                <a16:creationId xmlns:a16="http://schemas.microsoft.com/office/drawing/2014/main" id="{9FDC0C16-0FF5-CDE8-1903-6EEF6349DA53}"/>
              </a:ext>
            </a:extLst>
          </p:cNvPr>
          <p:cNvSpPr>
            <a:spLocks noGrp="1"/>
          </p:cNvSpPr>
          <p:nvPr>
            <p:ph type="body" idx="1"/>
          </p:nvPr>
        </p:nvSpPr>
        <p:spPr/>
        <p:txBody>
          <a:bodyPr/>
          <a:lstStyle/>
          <a:p>
            <a:r>
              <a:rPr lang="en-US" dirty="0"/>
              <a:t>Improve the data analysis</a:t>
            </a:r>
          </a:p>
          <a:p>
            <a:pPr lvl="1"/>
            <a:r>
              <a:rPr lang="en-US" dirty="0"/>
              <a:t>Drop days with only very few tweets (e.g., having at least 10)</a:t>
            </a:r>
          </a:p>
          <a:p>
            <a:pPr lvl="1"/>
            <a:r>
              <a:rPr lang="en-US" dirty="0"/>
              <a:t>Include only such counties, that have at least 20 rainy days</a:t>
            </a:r>
          </a:p>
          <a:p>
            <a:pPr lvl="1"/>
            <a:r>
              <a:rPr lang="en-US" dirty="0"/>
              <a:t>Add a statistical analyses</a:t>
            </a:r>
          </a:p>
          <a:p>
            <a:pPr lvl="2"/>
            <a:r>
              <a:rPr lang="en-US" dirty="0"/>
              <a:t>effect size of difference (e.g., Cohen’s </a:t>
            </a:r>
            <a:r>
              <a:rPr lang="en-US" i="1" dirty="0"/>
              <a:t>d</a:t>
            </a:r>
            <a:r>
              <a:rPr lang="en-US" dirty="0"/>
              <a:t>)</a:t>
            </a:r>
          </a:p>
          <a:p>
            <a:pPr lvl="2"/>
            <a:r>
              <a:rPr lang="en-US" dirty="0"/>
              <a:t>significance testing (e.g., Welch’s </a:t>
            </a:r>
            <a:r>
              <a:rPr lang="en-US" i="1" dirty="0"/>
              <a:t>p</a:t>
            </a:r>
            <a:r>
              <a:rPr lang="en-US" dirty="0"/>
              <a:t>-test)</a:t>
            </a:r>
          </a:p>
          <a:p>
            <a:pPr lvl="1"/>
            <a:r>
              <a:rPr lang="en-US" dirty="0"/>
              <a:t>Only compare days with at least three days rain / no rain in a row</a:t>
            </a:r>
          </a:p>
        </p:txBody>
      </p:sp>
    </p:spTree>
    <p:extLst>
      <p:ext uri="{BB962C8B-B14F-4D97-AF65-F5344CB8AC3E}">
        <p14:creationId xmlns:p14="http://schemas.microsoft.com/office/powerpoint/2010/main" val="3086850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EDA5-B08E-43C9-A98B-9F546F3B8BF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8555D23E-1C67-5A85-3B9D-02A3DAC1CBC8}"/>
              </a:ext>
            </a:extLst>
          </p:cNvPr>
          <p:cNvSpPr>
            <a:spLocks noGrp="1"/>
          </p:cNvSpPr>
          <p:nvPr>
            <p:ph type="body" idx="1"/>
          </p:nvPr>
        </p:nvSpPr>
        <p:spPr/>
        <p:txBody>
          <a:bodyPr/>
          <a:lstStyle/>
          <a:p>
            <a:pPr marL="114300" indent="0">
              <a:buNone/>
            </a:pPr>
            <a:r>
              <a:rPr lang="en-US" dirty="0"/>
              <a:t>Find the exercise document in the GitHub repo</a:t>
            </a:r>
          </a:p>
        </p:txBody>
      </p:sp>
      <p:pic>
        <p:nvPicPr>
          <p:cNvPr id="7" name="Picture 6">
            <a:extLst>
              <a:ext uri="{FF2B5EF4-FFF2-40B4-BE49-F238E27FC236}">
                <a16:creationId xmlns:a16="http://schemas.microsoft.com/office/drawing/2014/main" id="{2AC6F581-F4B6-7E0B-6371-E3F25DDD9029}"/>
              </a:ext>
            </a:extLst>
          </p:cNvPr>
          <p:cNvPicPr>
            <a:picLocks noChangeAspect="1"/>
          </p:cNvPicPr>
          <p:nvPr/>
        </p:nvPicPr>
        <p:blipFill>
          <a:blip r:embed="rId3"/>
          <a:srcRect/>
          <a:stretch/>
        </p:blipFill>
        <p:spPr>
          <a:xfrm>
            <a:off x="256414" y="1589086"/>
            <a:ext cx="3358056" cy="3358056"/>
          </a:xfrm>
          <a:prstGeom prst="rect">
            <a:avLst/>
          </a:prstGeom>
        </p:spPr>
      </p:pic>
      <p:sp>
        <p:nvSpPr>
          <p:cNvPr id="4" name="TextBox 3">
            <a:extLst>
              <a:ext uri="{FF2B5EF4-FFF2-40B4-BE49-F238E27FC236}">
                <a16:creationId xmlns:a16="http://schemas.microsoft.com/office/drawing/2014/main" id="{F150EB97-96BB-2693-1973-8BBEBFCE2C70}"/>
              </a:ext>
            </a:extLst>
          </p:cNvPr>
          <p:cNvSpPr txBox="1"/>
          <p:nvPr/>
        </p:nvSpPr>
        <p:spPr>
          <a:xfrm>
            <a:off x="5708341" y="2980051"/>
            <a:ext cx="1476366"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TODO: Screenshot</a:t>
            </a:r>
          </a:p>
        </p:txBody>
      </p:sp>
      <p:pic>
        <p:nvPicPr>
          <p:cNvPr id="6" name="Picture 5">
            <a:extLst>
              <a:ext uri="{FF2B5EF4-FFF2-40B4-BE49-F238E27FC236}">
                <a16:creationId xmlns:a16="http://schemas.microsoft.com/office/drawing/2014/main" id="{606E05EF-3F0E-8A7C-C7DE-7419048B78FA}"/>
              </a:ext>
            </a:extLst>
          </p:cNvPr>
          <p:cNvPicPr>
            <a:picLocks noChangeAspect="1"/>
          </p:cNvPicPr>
          <p:nvPr/>
        </p:nvPicPr>
        <p:blipFill>
          <a:blip r:embed="rId4"/>
          <a:stretch>
            <a:fillRect/>
          </a:stretch>
        </p:blipFill>
        <p:spPr>
          <a:xfrm rot="619255">
            <a:off x="4536090" y="2126725"/>
            <a:ext cx="4918140" cy="51435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76533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56BC-2609-F6D7-5809-32B628EDF24F}"/>
              </a:ext>
            </a:extLst>
          </p:cNvPr>
          <p:cNvSpPr>
            <a:spLocks noGrp="1"/>
          </p:cNvSpPr>
          <p:nvPr>
            <p:ph type="title"/>
          </p:nvPr>
        </p:nvSpPr>
        <p:spPr/>
        <p:txBody>
          <a:bodyPr>
            <a:normAutofit fontScale="90000"/>
          </a:bodyPr>
          <a:lstStyle/>
          <a:p>
            <a:r>
              <a:rPr lang="en-US" dirty="0"/>
              <a:t>Summary of Chapter 4</a:t>
            </a:r>
          </a:p>
        </p:txBody>
      </p:sp>
      <p:sp>
        <p:nvSpPr>
          <p:cNvPr id="3" name="Text Placeholder 2">
            <a:extLst>
              <a:ext uri="{FF2B5EF4-FFF2-40B4-BE49-F238E27FC236}">
                <a16:creationId xmlns:a16="http://schemas.microsoft.com/office/drawing/2014/main" id="{BCA6A8E9-6652-848B-9C03-34C25345132B}"/>
              </a:ext>
            </a:extLst>
          </p:cNvPr>
          <p:cNvSpPr>
            <a:spLocks noGrp="1"/>
          </p:cNvSpPr>
          <p:nvPr>
            <p:ph type="body" idx="1"/>
          </p:nvPr>
        </p:nvSpPr>
        <p:spPr>
          <a:xfrm>
            <a:off x="311700" y="1152475"/>
            <a:ext cx="8520600" cy="3474389"/>
          </a:xfrm>
        </p:spPr>
        <p:txBody>
          <a:bodyPr>
            <a:normAutofit lnSpcReduction="10000"/>
          </a:bodyPr>
          <a:lstStyle/>
          <a:p>
            <a:r>
              <a:rPr lang="en-US" dirty="0"/>
              <a:t>Optimization is complex</a:t>
            </a:r>
          </a:p>
          <a:p>
            <a:pPr lvl="1"/>
            <a:r>
              <a:rPr lang="en-US" dirty="0"/>
              <a:t>Trade-off between code engineering and runtime</a:t>
            </a:r>
          </a:p>
          <a:p>
            <a:pPr lvl="1"/>
            <a:r>
              <a:rPr lang="en-US" b="1" dirty="0"/>
              <a:t>But: necessary to leverage a HPC!</a:t>
            </a:r>
          </a:p>
          <a:p>
            <a:pPr lvl="1"/>
            <a:endParaRPr lang="en-US" dirty="0"/>
          </a:p>
          <a:p>
            <a:r>
              <a:rPr lang="en-US" dirty="0"/>
              <a:t>No off-the-shelf solution</a:t>
            </a:r>
          </a:p>
          <a:p>
            <a:pPr lvl="1"/>
            <a:r>
              <a:rPr lang="en-US" dirty="0"/>
              <a:t>Reducing I/O (loading data) &amp; inspecting redundancies</a:t>
            </a:r>
            <a:br>
              <a:rPr lang="en-US" dirty="0"/>
            </a:br>
            <a:r>
              <a:rPr lang="en-US" dirty="0"/>
              <a:t>is always a good idea</a:t>
            </a:r>
          </a:p>
          <a:p>
            <a:pPr lvl="1"/>
            <a:r>
              <a:rPr lang="en-US" dirty="0"/>
              <a:t>Understanding the concept of </a:t>
            </a:r>
            <a:r>
              <a:rPr lang="en-US" b="1" dirty="0"/>
              <a:t>parallelization</a:t>
            </a:r>
            <a:br>
              <a:rPr lang="en-US" dirty="0"/>
            </a:br>
            <a:r>
              <a:rPr lang="en-US" dirty="0"/>
              <a:t>(and looking for opportunities to use it) is worthwhile</a:t>
            </a:r>
          </a:p>
        </p:txBody>
      </p:sp>
    </p:spTree>
    <p:extLst>
      <p:ext uri="{BB962C8B-B14F-4D97-AF65-F5344CB8AC3E}">
        <p14:creationId xmlns:p14="http://schemas.microsoft.com/office/powerpoint/2010/main" val="767465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5min coffee break</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a:t>
            </a:r>
            <a:r>
              <a:rPr lang="en-US" sz="2400" b="1" dirty="0">
                <a:solidFill>
                  <a:schemeClr val="lt1"/>
                </a:solidFill>
                <a:latin typeface="Montserrat"/>
                <a:ea typeface="Montserrat"/>
                <a:cs typeface="Montserrat"/>
                <a:sym typeface="Montserrat"/>
              </a:rPr>
              <a:t>4</a:t>
            </a:r>
            <a:endParaRPr lang="en-US" sz="2400" b="1" i="0" u="none" strike="noStrike" cap="none"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4014332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Python for Geospatial Big Data and Data Science Using the FASRC</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Recap, Wrap-up &amp; Outro</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1539258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495F-225A-B26A-8B4E-F826E34E793B}"/>
              </a:ext>
            </a:extLst>
          </p:cNvPr>
          <p:cNvSpPr>
            <a:spLocks noGrp="1"/>
          </p:cNvSpPr>
          <p:nvPr>
            <p:ph type="title"/>
          </p:nvPr>
        </p:nvSpPr>
        <p:spPr/>
        <p:txBody>
          <a:bodyPr>
            <a:normAutofit fontScale="90000"/>
          </a:bodyPr>
          <a:lstStyle/>
          <a:p>
            <a:r>
              <a:rPr lang="en-US" dirty="0"/>
              <a:t>Status Update</a:t>
            </a:r>
          </a:p>
        </p:txBody>
      </p:sp>
      <p:sp>
        <p:nvSpPr>
          <p:cNvPr id="3" name="Text Placeholder 2">
            <a:extLst>
              <a:ext uri="{FF2B5EF4-FFF2-40B4-BE49-F238E27FC236}">
                <a16:creationId xmlns:a16="http://schemas.microsoft.com/office/drawing/2014/main" id="{72837D71-19BE-BFF0-CF6C-EA7516B614CA}"/>
              </a:ext>
            </a:extLst>
          </p:cNvPr>
          <p:cNvSpPr>
            <a:spLocks noGrp="1"/>
          </p:cNvSpPr>
          <p:nvPr>
            <p:ph type="body" idx="1"/>
          </p:nvPr>
        </p:nvSpPr>
        <p:spPr/>
        <p:txBody>
          <a:bodyPr/>
          <a:lstStyle/>
          <a:p>
            <a:r>
              <a:rPr lang="en-US" dirty="0"/>
              <a:t>What were you working on, how far did you get?</a:t>
            </a:r>
          </a:p>
          <a:p>
            <a:endParaRPr lang="en-US" dirty="0"/>
          </a:p>
          <a:p>
            <a:r>
              <a:rPr lang="en-US" dirty="0"/>
              <a:t>What’s your most important take away?</a:t>
            </a:r>
          </a:p>
        </p:txBody>
      </p:sp>
    </p:spTree>
    <p:extLst>
      <p:ext uri="{BB962C8B-B14F-4D97-AF65-F5344CB8AC3E}">
        <p14:creationId xmlns:p14="http://schemas.microsoft.com/office/powerpoint/2010/main" val="220412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Differences between a HPC &amp; the Cloud</a:t>
            </a:r>
          </a:p>
        </p:txBody>
      </p:sp>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p:txBody>
          <a:bodyPr>
            <a:normAutofit lnSpcReduction="10000"/>
          </a:bodyPr>
          <a:lstStyle/>
          <a:p>
            <a:r>
              <a:rPr lang="en-US" dirty="0"/>
              <a:t>Purpose</a:t>
            </a:r>
          </a:p>
          <a:p>
            <a:r>
              <a:rPr lang="en-US" dirty="0"/>
              <a:t>Architecture</a:t>
            </a:r>
          </a:p>
          <a:p>
            <a:r>
              <a:rPr lang="en-US" dirty="0"/>
              <a:t>Resource Allocation</a:t>
            </a:r>
          </a:p>
          <a:p>
            <a:r>
              <a:rPr lang="en-US" dirty="0"/>
              <a:t>Usage and Applications</a:t>
            </a:r>
          </a:p>
          <a:p>
            <a:r>
              <a:rPr lang="en-US" dirty="0"/>
              <a:t>Flexibility</a:t>
            </a:r>
          </a:p>
          <a:p>
            <a:r>
              <a:rPr lang="en-US" dirty="0"/>
              <a:t>Economic Model</a:t>
            </a:r>
          </a:p>
          <a:p>
            <a:r>
              <a:rPr lang="en-US" dirty="0"/>
              <a:t>Location</a:t>
            </a:r>
          </a:p>
        </p:txBody>
      </p:sp>
    </p:spTree>
    <p:extLst>
      <p:ext uri="{BB962C8B-B14F-4D97-AF65-F5344CB8AC3E}">
        <p14:creationId xmlns:p14="http://schemas.microsoft.com/office/powerpoint/2010/main" val="649441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F8F-96AD-CBBE-25B8-E2A33EA25926}"/>
              </a:ext>
            </a:extLst>
          </p:cNvPr>
          <p:cNvSpPr>
            <a:spLocks noGrp="1"/>
          </p:cNvSpPr>
          <p:nvPr>
            <p:ph type="title"/>
          </p:nvPr>
        </p:nvSpPr>
        <p:spPr/>
        <p:txBody>
          <a:bodyPr>
            <a:normAutofit fontScale="90000"/>
          </a:bodyPr>
          <a:lstStyle/>
          <a:p>
            <a:r>
              <a:rPr lang="en-US" dirty="0"/>
              <a:t>Workshop Ad</a:t>
            </a:r>
          </a:p>
        </p:txBody>
      </p:sp>
      <p:sp>
        <p:nvSpPr>
          <p:cNvPr id="3" name="Text Placeholder 2">
            <a:extLst>
              <a:ext uri="{FF2B5EF4-FFF2-40B4-BE49-F238E27FC236}">
                <a16:creationId xmlns:a16="http://schemas.microsoft.com/office/drawing/2014/main" id="{A870074C-8E83-4373-438A-99B33AE0D935}"/>
              </a:ext>
            </a:extLst>
          </p:cNvPr>
          <p:cNvSpPr>
            <a:spLocks noGrp="1"/>
          </p:cNvSpPr>
          <p:nvPr>
            <p:ph type="body" idx="1"/>
          </p:nvPr>
        </p:nvSpPr>
        <p:spPr/>
        <p:txBody>
          <a:bodyPr>
            <a:normAutofit fontScale="85000" lnSpcReduction="10000"/>
          </a:bodyPr>
          <a:lstStyle/>
          <a:p>
            <a:r>
              <a:rPr lang="en-US" dirty="0"/>
              <a:t> Topics Covered:</a:t>
            </a:r>
          </a:p>
          <a:p>
            <a:pPr lvl="1"/>
            <a:r>
              <a:rPr lang="en-US" dirty="0"/>
              <a:t>Fundamentals of High-Performance Computing, with a focus on FASRC</a:t>
            </a:r>
          </a:p>
          <a:p>
            <a:pPr lvl="1"/>
            <a:r>
              <a:rPr lang="en-US" dirty="0"/>
              <a:t>Foundations of Data Science</a:t>
            </a:r>
          </a:p>
          <a:p>
            <a:pPr lvl="1"/>
            <a:r>
              <a:rPr lang="en-US" dirty="0"/>
              <a:t>Big Data Concepts using Python</a:t>
            </a:r>
          </a:p>
          <a:p>
            <a:pPr lvl="1"/>
            <a:r>
              <a:rPr lang="en-US" dirty="0"/>
              <a:t>Practical application: large social media data set</a:t>
            </a:r>
          </a:p>
          <a:p>
            <a:pPr marL="596900" lvl="1" indent="0">
              <a:buNone/>
            </a:pPr>
            <a:endParaRPr lang="en-US" dirty="0"/>
          </a:p>
          <a:p>
            <a:r>
              <a:rPr lang="en-US" dirty="0"/>
              <a:t>Learning Objectives:</a:t>
            </a:r>
          </a:p>
          <a:p>
            <a:pPr lvl="1"/>
            <a:r>
              <a:rPr lang="en-US" dirty="0"/>
              <a:t>Learn how to analyze large data sets using Python and FASRC</a:t>
            </a:r>
          </a:p>
          <a:p>
            <a:pPr lvl="1"/>
            <a:r>
              <a:rPr lang="en-US" dirty="0"/>
              <a:t>Various tools and techniques of Data Science and Big Data computation</a:t>
            </a:r>
          </a:p>
          <a:p>
            <a:pPr lvl="1"/>
            <a:r>
              <a:rPr lang="en-US" dirty="0"/>
              <a:t>Prepare to work with your own data using the FASRC</a:t>
            </a:r>
          </a:p>
        </p:txBody>
      </p:sp>
    </p:spTree>
    <p:extLst>
      <p:ext uri="{BB962C8B-B14F-4D97-AF65-F5344CB8AC3E}">
        <p14:creationId xmlns:p14="http://schemas.microsoft.com/office/powerpoint/2010/main" val="178989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D913-B917-5267-E9E3-93D64A1DAC71}"/>
              </a:ext>
            </a:extLst>
          </p:cNvPr>
          <p:cNvSpPr>
            <a:spLocks noGrp="1"/>
          </p:cNvSpPr>
          <p:nvPr>
            <p:ph type="title"/>
          </p:nvPr>
        </p:nvSpPr>
        <p:spPr/>
        <p:txBody>
          <a:bodyPr>
            <a:normAutofit fontScale="90000"/>
          </a:bodyPr>
          <a:lstStyle/>
          <a:p>
            <a:r>
              <a:rPr lang="en-US" dirty="0"/>
              <a:t>Wishes and Interests</a:t>
            </a:r>
          </a:p>
        </p:txBody>
      </p:sp>
      <p:sp>
        <p:nvSpPr>
          <p:cNvPr id="3" name="Text Placeholder 2">
            <a:extLst>
              <a:ext uri="{FF2B5EF4-FFF2-40B4-BE49-F238E27FC236}">
                <a16:creationId xmlns:a16="http://schemas.microsoft.com/office/drawing/2014/main" id="{E7CD2D07-714F-3087-CFAF-F4B397CAF4FA}"/>
              </a:ext>
            </a:extLst>
          </p:cNvPr>
          <p:cNvSpPr>
            <a:spLocks noGrp="1"/>
          </p:cNvSpPr>
          <p:nvPr>
            <p:ph type="body" idx="1"/>
          </p:nvPr>
        </p:nvSpPr>
        <p:spPr/>
        <p:txBody>
          <a:bodyPr/>
          <a:lstStyle/>
          <a:p>
            <a:r>
              <a:rPr lang="en-US" dirty="0"/>
              <a:t>TODO</a:t>
            </a:r>
          </a:p>
        </p:txBody>
      </p:sp>
    </p:spTree>
    <p:extLst>
      <p:ext uri="{BB962C8B-B14F-4D97-AF65-F5344CB8AC3E}">
        <p14:creationId xmlns:p14="http://schemas.microsoft.com/office/powerpoint/2010/main" val="2104382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9D60-9BD6-AEDB-043F-919E9552013D}"/>
              </a:ext>
            </a:extLst>
          </p:cNvPr>
          <p:cNvSpPr>
            <a:spLocks noGrp="1"/>
          </p:cNvSpPr>
          <p:nvPr>
            <p:ph type="title"/>
          </p:nvPr>
        </p:nvSpPr>
        <p:spPr/>
        <p:txBody>
          <a:bodyPr>
            <a:normAutofit fontScale="90000"/>
          </a:bodyPr>
          <a:lstStyle/>
          <a:p>
            <a:r>
              <a:rPr lang="en-US" dirty="0"/>
              <a:t>Open Questions?</a:t>
            </a:r>
          </a:p>
        </p:txBody>
      </p:sp>
      <p:sp>
        <p:nvSpPr>
          <p:cNvPr id="3" name="Text Placeholder 2">
            <a:extLst>
              <a:ext uri="{FF2B5EF4-FFF2-40B4-BE49-F238E27FC236}">
                <a16:creationId xmlns:a16="http://schemas.microsoft.com/office/drawing/2014/main" id="{566F146E-C4C5-96BB-7AE3-EC8C29BA7838}"/>
              </a:ext>
            </a:extLst>
          </p:cNvPr>
          <p:cNvSpPr>
            <a:spLocks noGrp="1"/>
          </p:cNvSpPr>
          <p:nvPr>
            <p:ph type="body" idx="1"/>
          </p:nvPr>
        </p:nvSpPr>
        <p:spPr/>
        <p:txBody>
          <a:bodyPr/>
          <a:lstStyle/>
          <a:p>
            <a:r>
              <a:rPr lang="en-US" dirty="0"/>
              <a:t>Get in touch</a:t>
            </a:r>
          </a:p>
          <a:p>
            <a:pPr lvl="1"/>
            <a:r>
              <a:rPr lang="en-US" dirty="0" err="1"/>
              <a:t>robertspang@fas.harvard.edu</a:t>
            </a:r>
            <a:endParaRPr lang="en-US" dirty="0"/>
          </a:p>
          <a:p>
            <a:pPr lvl="1"/>
            <a:r>
              <a:rPr lang="en-US" dirty="0"/>
              <a:t>CGA, K00A, 1737 Cambridge Street</a:t>
            </a:r>
          </a:p>
          <a:p>
            <a:pPr lvl="1"/>
            <a:r>
              <a:rPr lang="en-US" dirty="0"/>
              <a:t>Until 13</a:t>
            </a:r>
            <a:r>
              <a:rPr lang="en-US" baseline="30000" dirty="0"/>
              <a:t>th</a:t>
            </a:r>
            <a:r>
              <a:rPr lang="en-US" dirty="0"/>
              <a:t> of October</a:t>
            </a:r>
          </a:p>
        </p:txBody>
      </p:sp>
    </p:spTree>
    <p:extLst>
      <p:ext uri="{BB962C8B-B14F-4D97-AF65-F5344CB8AC3E}">
        <p14:creationId xmlns:p14="http://schemas.microsoft.com/office/powerpoint/2010/main" val="35546399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E7E3-9A09-574B-5AEE-EC66D6067E55}"/>
              </a:ext>
            </a:extLst>
          </p:cNvPr>
          <p:cNvSpPr>
            <a:spLocks noGrp="1"/>
          </p:cNvSpPr>
          <p:nvPr>
            <p:ph type="title"/>
          </p:nvPr>
        </p:nvSpPr>
        <p:spPr/>
        <p:txBody>
          <a:bodyPr>
            <a:normAutofit fontScale="90000"/>
          </a:bodyPr>
          <a:lstStyle/>
          <a:p>
            <a:r>
              <a:rPr lang="en-US" dirty="0"/>
              <a:t>Inspirations: CGA’s Big Data Projects</a:t>
            </a:r>
          </a:p>
        </p:txBody>
      </p:sp>
      <p:sp>
        <p:nvSpPr>
          <p:cNvPr id="3" name="Text Placeholder 2">
            <a:extLst>
              <a:ext uri="{FF2B5EF4-FFF2-40B4-BE49-F238E27FC236}">
                <a16:creationId xmlns:a16="http://schemas.microsoft.com/office/drawing/2014/main" id="{43A3A350-2411-CA93-D4FB-6FC0B1584F97}"/>
              </a:ext>
            </a:extLst>
          </p:cNvPr>
          <p:cNvSpPr>
            <a:spLocks noGrp="1"/>
          </p:cNvSpPr>
          <p:nvPr>
            <p:ph type="body" idx="1"/>
          </p:nvPr>
        </p:nvSpPr>
        <p:spPr/>
        <p:txBody>
          <a:bodyPr>
            <a:normAutofit fontScale="85000" lnSpcReduction="20000"/>
          </a:bodyPr>
          <a:lstStyle/>
          <a:p>
            <a:r>
              <a:rPr lang="en-US" dirty="0"/>
              <a:t>Complex geospatial analysis</a:t>
            </a:r>
          </a:p>
          <a:p>
            <a:pPr lvl="1"/>
            <a:endParaRPr lang="en-US" dirty="0"/>
          </a:p>
          <a:p>
            <a:r>
              <a:rPr lang="en-US" dirty="0"/>
              <a:t>Scale geospatial applications on cluster and cloud computing environments</a:t>
            </a:r>
          </a:p>
          <a:p>
            <a:pPr lvl="1"/>
            <a:endParaRPr lang="en-US" dirty="0"/>
          </a:p>
          <a:p>
            <a:r>
              <a:rPr lang="en-US" dirty="0"/>
              <a:t>Geospatial databases (</a:t>
            </a:r>
            <a:r>
              <a:rPr lang="en-US" dirty="0" err="1"/>
              <a:t>PostGIS</a:t>
            </a:r>
            <a:r>
              <a:rPr lang="en-US" dirty="0"/>
              <a:t>, </a:t>
            </a:r>
            <a:r>
              <a:rPr lang="en-US" dirty="0" err="1"/>
              <a:t>OmniSci</a:t>
            </a:r>
            <a:r>
              <a:rPr lang="en-US" dirty="0"/>
              <a:t>)</a:t>
            </a:r>
          </a:p>
          <a:p>
            <a:pPr lvl="1"/>
            <a:endParaRPr lang="en-US" dirty="0"/>
          </a:p>
          <a:p>
            <a:r>
              <a:rPr lang="en-US" dirty="0"/>
              <a:t>Visualization of large geospatial data using GPU databases </a:t>
            </a:r>
          </a:p>
          <a:p>
            <a:pPr marL="114300" indent="0">
              <a:buNone/>
            </a:pPr>
            <a:endParaRPr lang="en-US" dirty="0"/>
          </a:p>
          <a:p>
            <a:pPr>
              <a:buFont typeface="Wingdings" pitchFamily="2" charset="2"/>
              <a:buChar char="à"/>
            </a:pPr>
            <a:r>
              <a:rPr lang="en-US" sz="2100" dirty="0">
                <a:hlinkClick r:id="rId2"/>
              </a:rPr>
              <a:t>https://gis.harvard.edu/gis-data-science-big-data-workstream-cga</a:t>
            </a:r>
            <a:endParaRPr lang="en-US" sz="2100" dirty="0"/>
          </a:p>
        </p:txBody>
      </p:sp>
    </p:spTree>
    <p:extLst>
      <p:ext uri="{BB962C8B-B14F-4D97-AF65-F5344CB8AC3E}">
        <p14:creationId xmlns:p14="http://schemas.microsoft.com/office/powerpoint/2010/main" val="1337827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AE5-0F42-686A-3457-1300AA4BD940}"/>
              </a:ext>
            </a:extLst>
          </p:cNvPr>
          <p:cNvSpPr>
            <a:spLocks noGrp="1"/>
          </p:cNvSpPr>
          <p:nvPr>
            <p:ph type="title"/>
          </p:nvPr>
        </p:nvSpPr>
        <p:spPr/>
        <p:txBody>
          <a:bodyPr>
            <a:normAutofit fontScale="90000"/>
          </a:bodyPr>
          <a:lstStyle/>
          <a:p>
            <a:r>
              <a:rPr lang="en-US" dirty="0"/>
              <a:t>Feedback</a:t>
            </a:r>
          </a:p>
        </p:txBody>
      </p:sp>
      <p:sp>
        <p:nvSpPr>
          <p:cNvPr id="3" name="Text Placeholder 2">
            <a:extLst>
              <a:ext uri="{FF2B5EF4-FFF2-40B4-BE49-F238E27FC236}">
                <a16:creationId xmlns:a16="http://schemas.microsoft.com/office/drawing/2014/main" id="{37B9E74A-897A-F1FC-77B7-D7B778E02123}"/>
              </a:ext>
            </a:extLst>
          </p:cNvPr>
          <p:cNvSpPr>
            <a:spLocks noGrp="1"/>
          </p:cNvSpPr>
          <p:nvPr>
            <p:ph type="body" idx="1"/>
          </p:nvPr>
        </p:nvSpPr>
        <p:spPr>
          <a:xfrm>
            <a:off x="311700" y="1152475"/>
            <a:ext cx="5311860" cy="3120945"/>
          </a:xfrm>
        </p:spPr>
        <p:txBody>
          <a:bodyPr>
            <a:normAutofit/>
          </a:bodyPr>
          <a:lstStyle/>
          <a:p>
            <a:pPr marL="114300" indent="0">
              <a:buNone/>
            </a:pPr>
            <a:r>
              <a:rPr lang="en-US" dirty="0"/>
              <a:t>Please take a moment to let us know how we could do better and what you liked about today</a:t>
            </a:r>
          </a:p>
          <a:p>
            <a:endParaRPr lang="en-US" dirty="0"/>
          </a:p>
          <a:p>
            <a:endParaRPr lang="en-US" dirty="0"/>
          </a:p>
          <a:p>
            <a:endParaRPr lang="en-US" dirty="0"/>
          </a:p>
          <a:p>
            <a:pPr marL="114300" indent="0">
              <a:buNone/>
            </a:pPr>
            <a:r>
              <a:rPr lang="en-US" sz="2000" dirty="0">
                <a:sym typeface="Wingdings" pitchFamily="2" charset="2"/>
              </a:rPr>
              <a:t> </a:t>
            </a:r>
            <a:r>
              <a:rPr lang="en-US" sz="2000" b="0" i="0" u="sng" dirty="0">
                <a:solidFill>
                  <a:srgbClr val="0563C1"/>
                </a:solidFill>
                <a:effectLst/>
                <a:latin typeface="Calibri" panose="020F0502020204030204" pitchFamily="34" charset="0"/>
                <a:hlinkClick r:id="rId3"/>
              </a:rPr>
              <a:t>https://gis.harvard.edu/workshop-evaluation</a:t>
            </a:r>
            <a:endParaRPr lang="en-US" sz="2000" dirty="0"/>
          </a:p>
        </p:txBody>
      </p:sp>
      <p:pic>
        <p:nvPicPr>
          <p:cNvPr id="5" name="Picture 4">
            <a:extLst>
              <a:ext uri="{FF2B5EF4-FFF2-40B4-BE49-F238E27FC236}">
                <a16:creationId xmlns:a16="http://schemas.microsoft.com/office/drawing/2014/main" id="{4586FB1A-CF30-FC82-6A5B-7D67CD732880}"/>
              </a:ext>
            </a:extLst>
          </p:cNvPr>
          <p:cNvPicPr>
            <a:picLocks noChangeAspect="1"/>
          </p:cNvPicPr>
          <p:nvPr/>
        </p:nvPicPr>
        <p:blipFill rotWithShape="1">
          <a:blip r:embed="rId4"/>
          <a:srcRect l="10754" t="10476" r="10557" b="10623"/>
          <a:stretch/>
        </p:blipFill>
        <p:spPr>
          <a:xfrm>
            <a:off x="6108192" y="1337610"/>
            <a:ext cx="2724108" cy="2731470"/>
          </a:xfrm>
          <a:prstGeom prst="rect">
            <a:avLst/>
          </a:prstGeom>
        </p:spPr>
      </p:pic>
    </p:spTree>
    <p:extLst>
      <p:ext uri="{BB962C8B-B14F-4D97-AF65-F5344CB8AC3E}">
        <p14:creationId xmlns:p14="http://schemas.microsoft.com/office/powerpoint/2010/main" val="4060363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240215" y="3325780"/>
            <a:ext cx="8663700"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1200" b="1" i="0" u="none" strike="noStrike" cap="none" dirty="0">
                <a:solidFill>
                  <a:schemeClr val="dk1"/>
                </a:solidFill>
                <a:latin typeface="Montserrat"/>
                <a:ea typeface="Montserrat"/>
                <a:cs typeface="Montserrat"/>
                <a:sym typeface="Montserrat"/>
              </a:rPr>
              <a:t>Thank you for joining us!</a:t>
            </a:r>
          </a:p>
        </p:txBody>
      </p:sp>
      <p:sp>
        <p:nvSpPr>
          <p:cNvPr id="100" name="Google Shape;100;p25"/>
          <p:cNvSpPr txBox="1"/>
          <p:nvPr/>
        </p:nvSpPr>
        <p:spPr>
          <a:xfrm>
            <a:off x="0" y="1616875"/>
            <a:ext cx="9144000" cy="923299"/>
          </a:xfrm>
          <a:prstGeom prst="rect">
            <a:avLst/>
          </a:prstGeom>
          <a:solidFill>
            <a:srgbClr val="007A8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3111"/>
              <a:buFont typeface="Arial"/>
              <a:buNone/>
            </a:pPr>
            <a:r>
              <a:rPr lang="en-US" sz="2400" b="1" i="0" u="none" strike="noStrike" cap="none" dirty="0">
                <a:solidFill>
                  <a:schemeClr val="lt1"/>
                </a:solidFill>
                <a:latin typeface="Montserrat"/>
                <a:ea typeface="Montserrat"/>
                <a:cs typeface="Montserrat"/>
                <a:sym typeface="Montserrat"/>
              </a:rPr>
              <a:t>Chapter 5</a:t>
            </a:r>
          </a:p>
          <a:p>
            <a:pPr marL="0" marR="0" lvl="0" indent="0" algn="ctr" rtl="0">
              <a:lnSpc>
                <a:spcPct val="100000"/>
              </a:lnSpc>
              <a:spcBef>
                <a:spcPts val="0"/>
              </a:spcBef>
              <a:spcAft>
                <a:spcPts val="0"/>
              </a:spcAft>
              <a:buClr>
                <a:schemeClr val="dk1"/>
              </a:buClr>
              <a:buSzPts val="3111"/>
              <a:buFont typeface="Arial"/>
              <a:buNone/>
            </a:pPr>
            <a:r>
              <a:rPr lang="en-US" sz="2400" b="1" dirty="0">
                <a:solidFill>
                  <a:schemeClr val="lt1"/>
                </a:solidFill>
                <a:latin typeface="Montserrat"/>
                <a:ea typeface="Montserrat"/>
                <a:cs typeface="Montserrat"/>
                <a:sym typeface="Montserrat"/>
              </a:rPr>
              <a:t>Questions &amp; Comments?</a:t>
            </a:r>
            <a:endParaRPr sz="1600" b="1" i="0" u="none" strike="noStrike" cap="none" dirty="0">
              <a:solidFill>
                <a:schemeClr val="lt1"/>
              </a:solidFill>
              <a:latin typeface="Montserrat"/>
              <a:ea typeface="Montserrat"/>
              <a:cs typeface="Montserrat"/>
              <a:sym typeface="Montserrat"/>
            </a:endParaRPr>
          </a:p>
        </p:txBody>
      </p:sp>
      <p:pic>
        <p:nvPicPr>
          <p:cNvPr id="101" name="Google Shape;101;p25" descr="Partners | The F(o)und Project"/>
          <p:cNvPicPr preferRelativeResize="0"/>
          <p:nvPr/>
        </p:nvPicPr>
        <p:blipFill rotWithShape="1">
          <a:blip r:embed="rId3">
            <a:alphaModFix/>
          </a:blip>
          <a:srcRect/>
          <a:stretch/>
        </p:blipFill>
        <p:spPr>
          <a:xfrm>
            <a:off x="3665344" y="4405468"/>
            <a:ext cx="1764792" cy="617243"/>
          </a:xfrm>
          <a:prstGeom prst="rect">
            <a:avLst/>
          </a:prstGeom>
          <a:noFill/>
          <a:ln>
            <a:noFill/>
          </a:ln>
        </p:spPr>
      </p:pic>
    </p:spTree>
    <p:extLst>
      <p:ext uri="{BB962C8B-B14F-4D97-AF65-F5344CB8AC3E}">
        <p14:creationId xmlns:p14="http://schemas.microsoft.com/office/powerpoint/2010/main" val="233079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1E8C-9356-19C6-2D08-703729B98610}"/>
              </a:ext>
            </a:extLst>
          </p:cNvPr>
          <p:cNvSpPr>
            <a:spLocks noGrp="1"/>
          </p:cNvSpPr>
          <p:nvPr>
            <p:ph type="title"/>
          </p:nvPr>
        </p:nvSpPr>
        <p:spPr/>
        <p:txBody>
          <a:bodyPr>
            <a:normAutofit fontScale="90000"/>
          </a:bodyPr>
          <a:lstStyle/>
          <a:p>
            <a:r>
              <a:rPr lang="en-US" dirty="0"/>
              <a:t>Structure of the FASRC – Structure</a:t>
            </a:r>
          </a:p>
        </p:txBody>
      </p:sp>
      <p:pic>
        <p:nvPicPr>
          <p:cNvPr id="8" name="Picture 7">
            <a:extLst>
              <a:ext uri="{FF2B5EF4-FFF2-40B4-BE49-F238E27FC236}">
                <a16:creationId xmlns:a16="http://schemas.microsoft.com/office/drawing/2014/main" id="{486BEC29-B6A9-CC25-CAC5-101A9BFFFA82}"/>
              </a:ext>
            </a:extLst>
          </p:cNvPr>
          <p:cNvPicPr>
            <a:picLocks noChangeAspect="1"/>
          </p:cNvPicPr>
          <p:nvPr/>
        </p:nvPicPr>
        <p:blipFill rotWithShape="1">
          <a:blip r:embed="rId3"/>
          <a:srcRect l="18382" t="19901" r="20772" b="5555"/>
          <a:stretch/>
        </p:blipFill>
        <p:spPr>
          <a:xfrm>
            <a:off x="4839080" y="1554945"/>
            <a:ext cx="4004877" cy="2759881"/>
          </a:xfrm>
          <a:prstGeom prst="rect">
            <a:avLst/>
          </a:prstGeom>
        </p:spPr>
      </p:pic>
      <p:sp>
        <p:nvSpPr>
          <p:cNvPr id="3" name="Text Placeholder 2">
            <a:extLst>
              <a:ext uri="{FF2B5EF4-FFF2-40B4-BE49-F238E27FC236}">
                <a16:creationId xmlns:a16="http://schemas.microsoft.com/office/drawing/2014/main" id="{CDBF44A0-D522-2000-157F-5B917A584048}"/>
              </a:ext>
            </a:extLst>
          </p:cNvPr>
          <p:cNvSpPr>
            <a:spLocks noGrp="1"/>
          </p:cNvSpPr>
          <p:nvPr>
            <p:ph type="body" idx="1"/>
          </p:nvPr>
        </p:nvSpPr>
        <p:spPr>
          <a:xfrm>
            <a:off x="311700" y="1152475"/>
            <a:ext cx="5817638" cy="3546000"/>
          </a:xfrm>
        </p:spPr>
        <p:txBody>
          <a:bodyPr>
            <a:normAutofit lnSpcReduction="10000"/>
          </a:bodyPr>
          <a:lstStyle/>
          <a:p>
            <a:r>
              <a:rPr lang="en-US" dirty="0"/>
              <a:t>Access the cluster through a “login node”</a:t>
            </a:r>
          </a:p>
          <a:p>
            <a:pPr lvl="1"/>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user@login.rc.fas.harvard.edu</a:t>
            </a:r>
            <a:endParaRPr lang="en-US" sz="1800" dirty="0">
              <a:latin typeface="Courier New" panose="02070309020205020404" pitchFamily="49" charset="0"/>
              <a:cs typeface="Courier New" panose="02070309020205020404" pitchFamily="49" charset="0"/>
            </a:endParaRPr>
          </a:p>
          <a:p>
            <a:r>
              <a:rPr lang="en-US" dirty="0"/>
              <a:t>From there, connect to</a:t>
            </a:r>
            <a:br>
              <a:rPr lang="en-US" dirty="0"/>
            </a:br>
            <a:r>
              <a:rPr lang="en-US" dirty="0"/>
              <a:t>compute nodes</a:t>
            </a:r>
            <a:br>
              <a:rPr lang="en-US" dirty="0"/>
            </a:br>
            <a:r>
              <a:rPr lang="en-US" dirty="0"/>
              <a:t>to run apps</a:t>
            </a:r>
          </a:p>
          <a:p>
            <a:pPr lvl="1"/>
            <a:r>
              <a:rPr lang="en-US" dirty="0"/>
              <a:t>Login nodes are not designed</a:t>
            </a:r>
            <a:br>
              <a:rPr lang="en-US" dirty="0"/>
            </a:br>
            <a:r>
              <a:rPr lang="en-US" dirty="0"/>
              <a:t>for anything compute/memory</a:t>
            </a:r>
            <a:br>
              <a:rPr lang="en-US" dirty="0"/>
            </a:br>
            <a:r>
              <a:rPr lang="en-US" dirty="0"/>
              <a:t>intensive</a:t>
            </a:r>
          </a:p>
        </p:txBody>
      </p:sp>
      <p:sp>
        <p:nvSpPr>
          <p:cNvPr id="9" name="TextBox 8">
            <a:extLst>
              <a:ext uri="{FF2B5EF4-FFF2-40B4-BE49-F238E27FC236}">
                <a16:creationId xmlns:a16="http://schemas.microsoft.com/office/drawing/2014/main" id="{DA6EA82B-26D9-CABC-5A75-FC95D4456931}"/>
              </a:ext>
            </a:extLst>
          </p:cNvPr>
          <p:cNvSpPr txBox="1"/>
          <p:nvPr/>
        </p:nvSpPr>
        <p:spPr>
          <a:xfrm rot="16200000">
            <a:off x="6763472" y="2722305"/>
            <a:ext cx="4446730" cy="184666"/>
          </a:xfrm>
          <a:prstGeom prst="rect">
            <a:avLst/>
          </a:prstGeom>
          <a:noFill/>
          <a:ln>
            <a:noFill/>
          </a:ln>
        </p:spPr>
        <p:txBody>
          <a:bodyPr spcFirstLastPara="1" wrap="none" lIns="0" tIns="0" rIns="0" bIns="0" rtlCol="0" anchor="ctr" anchorCtr="0">
            <a:spAutoFit/>
          </a:bodyPr>
          <a:lstStyle/>
          <a:p>
            <a:pPr marL="0" marR="0" indent="0" algn="ctr" rtl="0">
              <a:lnSpc>
                <a:spcPct val="100000"/>
              </a:lnSpc>
              <a:spcBef>
                <a:spcPts val="0"/>
              </a:spcBef>
              <a:spcAft>
                <a:spcPts val="0"/>
              </a:spcAft>
              <a:buClr>
                <a:schemeClr val="dk1"/>
              </a:buClr>
              <a:buSzPts val="3111"/>
              <a:buFont typeface="Arial"/>
              <a:buNone/>
            </a:pPr>
            <a:r>
              <a:rPr lang="en-US" sz="1200" i="0" u="none" strike="noStrike" cap="none" dirty="0">
                <a:solidFill>
                  <a:schemeClr val="dk1"/>
                </a:solidFill>
                <a:latin typeface="Montserrat"/>
                <a:ea typeface="Montserrat"/>
                <a:cs typeface="Montserrat"/>
                <a:sym typeface="Montserrat"/>
              </a:rPr>
              <a:t>Source: https://</a:t>
            </a:r>
            <a:r>
              <a:rPr lang="en-US" sz="1200" i="0" u="none" strike="noStrike" cap="none" dirty="0" err="1">
                <a:solidFill>
                  <a:schemeClr val="dk1"/>
                </a:solidFill>
                <a:latin typeface="Montserrat"/>
                <a:ea typeface="Montserrat"/>
                <a:cs typeface="Montserrat"/>
                <a:sym typeface="Montserrat"/>
              </a:rPr>
              <a:t>www.youtube.com</a:t>
            </a:r>
            <a:r>
              <a:rPr lang="en-US" sz="1200" i="0" u="none" strike="noStrike" cap="none" dirty="0">
                <a:solidFill>
                  <a:schemeClr val="dk1"/>
                </a:solidFill>
                <a:latin typeface="Montserrat"/>
                <a:ea typeface="Montserrat"/>
                <a:cs typeface="Montserrat"/>
                <a:sym typeface="Montserrat"/>
              </a:rPr>
              <a:t>/</a:t>
            </a:r>
            <a:r>
              <a:rPr lang="en-US" sz="1200" i="0" u="none" strike="noStrike" cap="none" dirty="0" err="1">
                <a:solidFill>
                  <a:schemeClr val="dk1"/>
                </a:solidFill>
                <a:latin typeface="Montserrat"/>
                <a:ea typeface="Montserrat"/>
                <a:cs typeface="Montserrat"/>
                <a:sym typeface="Montserrat"/>
              </a:rPr>
              <a:t>watch?v</a:t>
            </a:r>
            <a:r>
              <a:rPr lang="en-US" sz="1200" i="0" u="none" strike="noStrike" cap="none" dirty="0">
                <a:solidFill>
                  <a:schemeClr val="dk1"/>
                </a:solidFill>
                <a:latin typeface="Montserrat"/>
                <a:ea typeface="Montserrat"/>
                <a:cs typeface="Montserrat"/>
                <a:sym typeface="Montserrat"/>
              </a:rPr>
              <a:t>=Ay8oR5n-yyQ</a:t>
            </a:r>
          </a:p>
        </p:txBody>
      </p:sp>
    </p:spTree>
    <p:extLst>
      <p:ext uri="{BB962C8B-B14F-4D97-AF65-F5344CB8AC3E}">
        <p14:creationId xmlns:p14="http://schemas.microsoft.com/office/powerpoint/2010/main" val="2988395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ctr" anchorCtr="0">
        <a:spAutoFit/>
      </a:bodyPr>
      <a:lstStyle>
        <a:defPPr marL="0" marR="0" indent="0" algn="ctr" rtl="0">
          <a:lnSpc>
            <a:spcPct val="100000"/>
          </a:lnSpc>
          <a:spcBef>
            <a:spcPts val="0"/>
          </a:spcBef>
          <a:spcAft>
            <a:spcPts val="0"/>
          </a:spcAft>
          <a:buClr>
            <a:schemeClr val="dk1"/>
          </a:buClr>
          <a:buSzPts val="3111"/>
          <a:buFont typeface="Arial"/>
          <a:buNone/>
          <a:defRPr sz="1200" b="1" i="0" u="none" strike="noStrike" cap="none" dirty="0">
            <a:solidFill>
              <a:schemeClr val="dk1"/>
            </a:solidFill>
            <a:latin typeface="Montserrat"/>
            <a:ea typeface="Montserrat"/>
            <a:cs typeface="Montserrat"/>
            <a:sym typeface="Montserrat"/>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7609</TotalTime>
  <Words>6391</Words>
  <Application>Microsoft Macintosh PowerPoint</Application>
  <PresentationFormat>On-screen Show (16:9)</PresentationFormat>
  <Paragraphs>808</Paragraphs>
  <Slides>85</Slides>
  <Notes>51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Roboto Mono</vt:lpstr>
      <vt:lpstr>Montserrat</vt:lpstr>
      <vt:lpstr>Calibri</vt:lpstr>
      <vt:lpstr>Wingdings</vt:lpstr>
      <vt:lpstr>Courier New</vt:lpstr>
      <vt:lpstr>Simple Light</vt:lpstr>
      <vt:lpstr>PowerPoint Presentation</vt:lpstr>
      <vt:lpstr>Agenda</vt:lpstr>
      <vt:lpstr>PowerPoint Presentation</vt:lpstr>
      <vt:lpstr>Who we are</vt:lpstr>
      <vt:lpstr>Who are you?</vt:lpstr>
      <vt:lpstr>Files &amp; Data for the Workshop</vt:lpstr>
      <vt:lpstr>Introduction to Big Data Processing &amp; HPC</vt:lpstr>
      <vt:lpstr>Differences between a HPC &amp; the Cloud</vt:lpstr>
      <vt:lpstr>Structure of the FASRC – Structure</vt:lpstr>
      <vt:lpstr>Structure of the FASRC – SLURM</vt:lpstr>
      <vt:lpstr>Structure of the FASRC – Partitions</vt:lpstr>
      <vt:lpstr>Structure of the FASRC – Storage</vt:lpstr>
      <vt:lpstr>PowerPoint Presentation</vt:lpstr>
      <vt:lpstr>Structure of the FASRC – Storage</vt:lpstr>
      <vt:lpstr>PowerPoint Presentation</vt:lpstr>
      <vt:lpstr>Code of Conduct</vt:lpstr>
      <vt:lpstr>Exercise I - Web</vt:lpstr>
      <vt:lpstr>Exercise II - CLI</vt:lpstr>
      <vt:lpstr>Exercise II - CLI</vt:lpstr>
      <vt:lpstr>Exercise</vt:lpstr>
      <vt:lpstr>Summary of Chapter 1</vt:lpstr>
      <vt:lpstr>PowerPoint Presentation</vt:lpstr>
      <vt:lpstr>PowerPoint Presentation</vt:lpstr>
      <vt:lpstr>The Data Set</vt:lpstr>
      <vt:lpstr>TSGI: Statistics</vt:lpstr>
      <vt:lpstr>The Data Set</vt:lpstr>
      <vt:lpstr>The Case Study</vt:lpstr>
      <vt:lpstr>The Case Study</vt:lpstr>
      <vt:lpstr>Precipitation Data</vt:lpstr>
      <vt:lpstr>Precipitation Data: CPC 0.5x0.5 Global Daily</vt:lpstr>
      <vt:lpstr>Precipitation Data: CPC 0.5x0.5 Global Daily</vt:lpstr>
      <vt:lpstr>Precipitation Data: CPC 0.5x0.5 Global Daily</vt:lpstr>
      <vt:lpstr>Precipitation Data: CPC 0.5x0.5 Global Daily</vt:lpstr>
      <vt:lpstr>PowerPoint Presentation</vt:lpstr>
      <vt:lpstr>Case Study Data</vt:lpstr>
      <vt:lpstr>Join Table Needed</vt:lpstr>
      <vt:lpstr>Join Table Needed</vt:lpstr>
      <vt:lpstr>Join Table Needed</vt:lpstr>
      <vt:lpstr>Join Table</vt:lpstr>
      <vt:lpstr>Case Study Data</vt:lpstr>
      <vt:lpstr>Case Study Data</vt:lpstr>
      <vt:lpstr>How to work with big data sets?</vt:lpstr>
      <vt:lpstr>Toy Example &amp; Scaling</vt:lpstr>
      <vt:lpstr>Toy Example &amp; Scaling</vt:lpstr>
      <vt:lpstr>Exercise - Develop a Toy Example I</vt:lpstr>
      <vt:lpstr>Exercise - Develop a Toy Example II</vt:lpstr>
      <vt:lpstr>Exercise</vt:lpstr>
      <vt:lpstr>Summary of Chapter 2</vt:lpstr>
      <vt:lpstr>PowerPoint Presentation</vt:lpstr>
      <vt:lpstr>PowerPoint Presentation</vt:lpstr>
      <vt:lpstr>Environment Differences: Local vs. HPC</vt:lpstr>
      <vt:lpstr>Copy your Script to the FASRC</vt:lpstr>
      <vt:lpstr>Feedback &amp; Output</vt:lpstr>
      <vt:lpstr>SLURM’s sbatch Jobs</vt:lpstr>
      <vt:lpstr>SLURM’s sbatch Jobs</vt:lpstr>
      <vt:lpstr>Monitoring</vt:lpstr>
      <vt:lpstr>Exercise I</vt:lpstr>
      <vt:lpstr>Exercise II</vt:lpstr>
      <vt:lpstr>Exercise</vt:lpstr>
      <vt:lpstr>Summary of Chapter 3</vt:lpstr>
      <vt:lpstr>PowerPoint Presentation</vt:lpstr>
      <vt:lpstr>PowerPoint Presentation</vt:lpstr>
      <vt:lpstr>Compare Runtime: Local vs. FASRC</vt:lpstr>
      <vt:lpstr>Environment Differences: Local vs. HPC</vt:lpstr>
      <vt:lpstr>Code Optimization</vt:lpstr>
      <vt:lpstr>Code Efficiency: Dynamic Programming</vt:lpstr>
      <vt:lpstr>Code Efficiency: Filter / Map / Reduce</vt:lpstr>
      <vt:lpstr>Code Efficiency: Parallelization</vt:lpstr>
      <vt:lpstr>Code Efficiency: Parallelization</vt:lpstr>
      <vt:lpstr>Code Efficiency: Parallelization</vt:lpstr>
      <vt:lpstr>Scaling on a HPC</vt:lpstr>
      <vt:lpstr>Exercise I</vt:lpstr>
      <vt:lpstr>Exercise II</vt:lpstr>
      <vt:lpstr>Bonus Exercise</vt:lpstr>
      <vt:lpstr>Exercise</vt:lpstr>
      <vt:lpstr>Summary of Chapter 4</vt:lpstr>
      <vt:lpstr>PowerPoint Presentation</vt:lpstr>
      <vt:lpstr>PowerPoint Presentation</vt:lpstr>
      <vt:lpstr>Status Update</vt:lpstr>
      <vt:lpstr>Workshop Ad</vt:lpstr>
      <vt:lpstr>Wishes and Interests</vt:lpstr>
      <vt:lpstr>Open Questions?</vt:lpstr>
      <vt:lpstr>Inspirations: CGA’s Big Data Projects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107</cp:revision>
  <dcterms:modified xsi:type="dcterms:W3CDTF">2023-09-26T03:39:09Z</dcterms:modified>
</cp:coreProperties>
</file>